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05" r:id="rId2"/>
    <p:sldId id="257" r:id="rId3"/>
    <p:sldId id="259" r:id="rId4"/>
    <p:sldId id="260" r:id="rId5"/>
    <p:sldId id="270" r:id="rId6"/>
    <p:sldId id="261" r:id="rId7"/>
    <p:sldId id="263" r:id="rId8"/>
    <p:sldId id="262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6" r:id="rId29"/>
    <p:sldId id="284" r:id="rId30"/>
    <p:sldId id="297" r:id="rId31"/>
    <p:sldId id="285" r:id="rId32"/>
    <p:sldId id="288" r:id="rId33"/>
    <p:sldId id="286" r:id="rId34"/>
    <p:sldId id="287" r:id="rId35"/>
    <p:sldId id="290" r:id="rId36"/>
    <p:sldId id="310" r:id="rId37"/>
    <p:sldId id="291" r:id="rId38"/>
    <p:sldId id="292" r:id="rId39"/>
    <p:sldId id="294" r:id="rId40"/>
    <p:sldId id="295" r:id="rId41"/>
    <p:sldId id="29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4660"/>
  </p:normalViewPr>
  <p:slideViewPr>
    <p:cSldViewPr>
      <p:cViewPr varScale="1">
        <p:scale>
          <a:sx n="82" d="100"/>
          <a:sy n="82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082E97-89EB-47EC-A06A-9AC64C4D89A7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ED1B24-AED3-4A19-A337-B51C62BD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6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C407B4-BD44-4ECA-B606-D9A8F58496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08455-B8F1-4989-945B-AB0B9990E3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B208F-AEDA-4CD3-8226-554DA5B96F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83C4F2-9EEB-4365-9F84-26800B496F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E3E89-9E36-4473-846B-5C681189BD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585DF-C7D7-4977-90B6-2D5BEDDD1F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5C823-6B96-4DD9-8988-B6C80EE125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0E6BD-28DB-4B62-8F8D-0C9EBE34333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F36B97-647E-4B52-B26E-BF559F653EF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CFB08-30CA-4A3F-B9A9-37DAC6CCC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15E32-A7AA-47DE-A517-274D98ADE6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E77A9A-E7BE-47E8-8423-9EF5F9B5EA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4050E-4D85-48E8-B93F-D97FAC6EB6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60E504-D117-4292-AF04-D3183DF8C7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648A1-0A97-4C54-A78F-AA28972859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E2283-8451-4963-9D52-7A204C7FCA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D5E44-B31A-4031-A4DF-DA872CBD2CB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587A3A-CAD1-462B-A551-9BC5DD6C20D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D1CC5C-3751-4B43-A9F4-C38E96ADA3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C50FC9-288F-43BF-9D5A-5914C3B3D1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26C90-66BE-4D12-94CB-1AE6D95731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0516E3-EE4F-4188-B747-412BCD99591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76A69-3EF9-4BF9-B80B-4E632E4B68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6931B-71E4-47DC-ADA7-529E4E8049F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D52D7-DAA5-4303-AD66-54E06B0AEF9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2598F-AEDF-4EAE-A302-4F51918D374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3BAF16-B7C4-434A-A4B9-C8A1003B2BB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E6E2FA-9DFA-4171-BC23-7A0F657C2E8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CD24C-5197-4D42-8380-C2EE774479E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CD24C-5197-4D42-8380-C2EE774479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4A1EE-B19C-48A7-AF5F-FCF0D65F119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388D0E-057F-437D-8564-130E97FDE55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0DD283-9572-47EC-998F-069C3A95F1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E53CF-173E-42F3-AF40-B280988C6D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4E8E3-FA82-4789-9F79-AB617375014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485F8-5998-4FAE-B997-0B839CB914C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92039-6F8C-4182-A928-A540DD991E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11A05-6FB3-4CFE-A2F7-E998348A13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9CD44-C02D-4F55-9534-5ACD21E81C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98C30-2DC4-43DD-91CA-3D7750C73A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68E3BD-8376-49C3-8092-295593DBC3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7BE1-7FCB-4B4F-A2BD-6676D38B6716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F1DB-E978-422D-A163-796078878E2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4EBA-4F77-4711-9028-88027733C226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50B5-B262-4BD8-AB17-D8EC17FA48C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C10D-9F72-4561-9369-658510339B75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4A1F-2010-47E3-9DF5-BE929A26DCB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F085-FA51-40EE-9F94-CFDA4A91FE3C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9DF7-388F-447A-8DA2-48CEE9B245B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6127-18DE-4371-ABA4-BC5BBA7A19B1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8DB6-1F45-4E99-ACC8-D0B375EF77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1F55-4224-498B-B0CD-B06C3D27EA6B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1B45-8EA7-4C59-990E-B2509B77AC1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0CEC-FB48-4E99-A980-6BD701D7501A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0DC5-ED2C-4E4D-9500-78EEEB0E7B7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9162-A328-4200-ACE0-3871CF23EC10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9FE0-26D0-4517-969A-BE34333E254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0F5B-F65A-4870-AB1D-14A05A13D142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A6CFE-C567-4D0E-BF8E-61292F87DA0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D455-B0CC-4591-BDFD-C654525A40EC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21A5-CAFA-440C-A192-BF4D6862375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D85B-DE9B-4704-8227-1A311A0A1496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52A82-03EE-461E-8EB1-825045878BF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B842E55B-E879-47DE-8429-F856D771165A}" type="datetimeFigureOut">
              <a:rPr lang="en-US"/>
              <a:pPr>
                <a:defRPr/>
              </a:pPr>
              <a:t>1/8/2014</a:t>
            </a:fld>
            <a:endParaRPr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885810D8-5320-41CC-8B1F-C195AD6F4B4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3" r:id="rId9"/>
    <p:sldLayoutId id="2147483741" r:id="rId10"/>
    <p:sldLayoutId id="2147483742" r:id="rId11"/>
  </p:sldLayoutIdLst>
  <p:transition spd="med" advClick="0" advTm="10000">
    <p:fade thruBlk="1"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Lincoln on Leadership</a:t>
            </a:r>
            <a:endParaRPr/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He preserved the Union.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2438400" cy="4297363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4400" b="1" smtClean="0"/>
              <a:t>Despite a terrible price, the Union endured.</a:t>
            </a:r>
          </a:p>
          <a:p>
            <a:pPr marL="0" indent="-273050" eaLnBrk="1" hangingPunct="1">
              <a:spcBef>
                <a:spcPct val="0"/>
              </a:spcBef>
            </a:pPr>
            <a:endParaRPr lang="en-US" smtClean="0"/>
          </a:p>
          <a:p>
            <a:pPr marL="0" indent="-273050"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12292" name="Content Placeholder 4" descr="Union Dissolved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38800" y="1905000"/>
            <a:ext cx="2743200" cy="4495800"/>
          </a:xfrm>
        </p:spPr>
      </p:pic>
    </p:spTree>
  </p:cSld>
  <p:clrMapOvr>
    <a:masterClrMapping/>
  </p:clrMapOvr>
  <p:transition spd="med"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He changed the course of the nation and the </a:t>
            </a: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world.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3315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267200" cy="4144963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600" b="1" smtClean="0"/>
              <a:t>With the Emancipation Proclamation 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600" b="1" smtClean="0"/>
              <a:t>he set millions of people in bondage on the long, hard road to freedom.</a:t>
            </a:r>
          </a:p>
        </p:txBody>
      </p:sp>
      <p:pic>
        <p:nvPicPr>
          <p:cNvPr id="13316" name="Content Placeholder 7" descr="untitled.bmp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149475"/>
            <a:ext cx="4038600" cy="3427413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He turned a continent </a:t>
            </a: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into </a:t>
            </a: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a </a:t>
            </a: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nation.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4339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3276600" cy="4800600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600" b="1" smtClean="0"/>
              <a:t>He ordered construction of the trans-continental railroad…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600" b="1" smtClean="0"/>
              <a:t>and united the nation east to west.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4340" name="Content Placeholder 7" descr="lr_ajri227-east-and-wes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1676400"/>
            <a:ext cx="5086350" cy="4191000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600" dirty="0" smtClean="0"/>
              <a:t>The Final Score</a:t>
            </a:r>
            <a:endParaRPr sz="3600" dirty="0"/>
          </a:p>
        </p:txBody>
      </p:sp>
      <p:pic>
        <p:nvPicPr>
          <p:cNvPr id="15363" name="Content Placeholder 6" descr="PSWrigley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84575" y="1371600"/>
            <a:ext cx="5200650" cy="3733800"/>
          </a:xfrm>
        </p:spPr>
      </p:pic>
      <p:sp>
        <p:nvSpPr>
          <p:cNvPr id="15364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5105400"/>
          </a:xfrm>
        </p:spPr>
        <p:txBody>
          <a:bodyPr/>
          <a:lstStyle/>
          <a:p>
            <a:r>
              <a:rPr lang="en-US" sz="3600" b="1" smtClean="0"/>
              <a:t>If we just tallied his wins and losses,</a:t>
            </a:r>
          </a:p>
          <a:p>
            <a:r>
              <a:rPr lang="en-US" sz="3600" b="1" smtClean="0"/>
              <a:t> he would be remembered as a loser.  </a:t>
            </a:r>
          </a:p>
          <a:p>
            <a:r>
              <a:rPr lang="en-US" sz="3600" b="1" smtClean="0"/>
              <a:t>Or not remembered at all.</a:t>
            </a:r>
          </a:p>
          <a:p>
            <a:endParaRPr lang="en-US" sz="2800" smtClean="0"/>
          </a:p>
        </p:txBody>
      </p:sp>
    </p:spTree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>
              <a:defRPr/>
            </a:pPr>
            <a:r>
              <a:rPr smtClean="0"/>
              <a:t>A National Hero</a:t>
            </a:r>
            <a:endParaRPr/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105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smtClean="0"/>
              <a:t>	</a:t>
            </a:r>
            <a:r>
              <a:rPr lang="en-US" sz="3600" b="1" smtClean="0"/>
              <a:t>But because of the size of his victories…</a:t>
            </a:r>
          </a:p>
          <a:p>
            <a:pPr>
              <a:buFont typeface="Wingdings 2" pitchFamily="18" charset="2"/>
              <a:buNone/>
            </a:pPr>
            <a:r>
              <a:rPr lang="en-US" sz="3600" b="1" smtClean="0"/>
              <a:t>	He inspires anyone who  would leave the world a better place than they found it.</a:t>
            </a:r>
          </a:p>
        </p:txBody>
      </p:sp>
      <p:pic>
        <p:nvPicPr>
          <p:cNvPr id="16388" name="Content Placeholder 6" descr="Lincoln Memori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843088"/>
            <a:ext cx="2895600" cy="3937000"/>
          </a:xfrm>
        </p:spPr>
      </p:pic>
    </p:spTree>
  </p:cSld>
  <p:clrMapOvr>
    <a:masterClrMapping/>
  </p:clrMapOvr>
  <p:transition spd="med"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He provides lessons for all leaders, even in our own challenging century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17411" name="Content Placeholder 5" descr="3804082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2667000"/>
            <a:ext cx="2395538" cy="3640138"/>
          </a:xfrm>
        </p:spPr>
      </p:pic>
      <p:pic>
        <p:nvPicPr>
          <p:cNvPr id="17412" name="Content Placeholder 6" descr="16190534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40363" y="2667000"/>
            <a:ext cx="2373312" cy="3581400"/>
          </a:xfr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>
              <a:defRPr/>
            </a:pPr>
            <a:r>
              <a:rPr smtClean="0"/>
              <a:t>Lesson 1: Never Give Up</a:t>
            </a:r>
            <a:endParaRPr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	</a:t>
            </a:r>
            <a:r>
              <a:rPr lang="en-US" sz="3200" dirty="0" smtClean="0"/>
              <a:t>Your own resolution to succeed is more important than any other.</a:t>
            </a:r>
          </a:p>
          <a:p>
            <a:pPr>
              <a:buFont typeface="Wingdings 2" pitchFamily="18" charset="2"/>
              <a:buNone/>
            </a:pPr>
            <a:endParaRPr lang="en-US" sz="1800" dirty="0" smtClean="0"/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	Hold on with a bulldog grip, and chew and choke as much as possible.</a:t>
            </a:r>
          </a:p>
          <a:p>
            <a:pPr>
              <a:buFont typeface="Wingdings 2" pitchFamily="18" charset="2"/>
              <a:buNone/>
            </a:pPr>
            <a:endParaRPr lang="en-US" sz="1800" dirty="0" smtClean="0"/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	My great concern is not whether you have failed, but whether you are content with your failure.</a:t>
            </a:r>
            <a:r>
              <a:rPr lang="en-US" dirty="0" smtClean="0"/>
              <a:t> 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spd="med"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>
              <a:defRPr/>
            </a:pPr>
            <a:r>
              <a:rPr smtClean="0"/>
              <a:t>Lesson 2: On Friends and Foes</a:t>
            </a:r>
            <a:endParaRPr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029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smtClean="0"/>
              <a:t>	I destroy my enemies when I make them my friends. </a:t>
            </a:r>
          </a:p>
          <a:p>
            <a:pPr>
              <a:buFont typeface="Wingdings 2" pitchFamily="18" charset="2"/>
              <a:buNone/>
            </a:pPr>
            <a:endParaRPr lang="en-US" sz="1400" smtClean="0"/>
          </a:p>
          <a:p>
            <a:pPr>
              <a:buFont typeface="Wingdings 2" pitchFamily="18" charset="2"/>
              <a:buNone/>
            </a:pPr>
            <a:r>
              <a:rPr lang="en-US" sz="3200" smtClean="0"/>
              <a:t>	I don't like that man. I must get to know him better. </a:t>
            </a:r>
          </a:p>
          <a:p>
            <a:pPr>
              <a:buFont typeface="Wingdings 2" pitchFamily="18" charset="2"/>
              <a:buNone/>
            </a:pPr>
            <a:endParaRPr lang="en-US" sz="1400" smtClean="0"/>
          </a:p>
          <a:p>
            <a:pPr>
              <a:buFont typeface="Wingdings 2" pitchFamily="18" charset="2"/>
              <a:buNone/>
            </a:pPr>
            <a:r>
              <a:rPr lang="en-US" sz="3200" smtClean="0"/>
              <a:t>	If you look for the bad in people expecting to find it, you surely will. </a:t>
            </a:r>
          </a:p>
          <a:p>
            <a:pPr>
              <a:buFont typeface="Wingdings 2" pitchFamily="18" charset="2"/>
              <a:buNone/>
            </a:pPr>
            <a:endParaRPr lang="en-US" sz="1400" smtClean="0"/>
          </a:p>
          <a:p>
            <a:pPr>
              <a:buFont typeface="Wingdings 2" pitchFamily="18" charset="2"/>
              <a:buNone/>
            </a:pPr>
            <a:r>
              <a:rPr lang="en-US" sz="3200" smtClean="0"/>
              <a:t>	No matter how much cats fight, there always seem to be plenty of kittens.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 spd="med"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More on Friends and Foes</a:t>
            </a:r>
            <a:endParaRPr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b="1" smtClean="0"/>
              <a:t>	A friend is one who has the same enemies as you have.</a:t>
            </a:r>
          </a:p>
          <a:p>
            <a:pPr>
              <a:buFont typeface="Wingdings 2" pitchFamily="18" charset="2"/>
              <a:buNone/>
            </a:pPr>
            <a:endParaRPr lang="en-US" sz="3200" b="1" smtClean="0"/>
          </a:p>
          <a:p>
            <a:pPr>
              <a:buFont typeface="Wingdings 2" pitchFamily="18" charset="2"/>
              <a:buNone/>
            </a:pPr>
            <a:r>
              <a:rPr lang="en-US" sz="3200" b="1" smtClean="0"/>
              <a:t>	Keep your friends close…</a:t>
            </a:r>
          </a:p>
          <a:p>
            <a:pPr>
              <a:buFont typeface="Wingdings 2" pitchFamily="18" charset="2"/>
              <a:buNone/>
            </a:pPr>
            <a:r>
              <a:rPr lang="en-US" sz="3200" b="1" smtClean="0"/>
              <a:t>	And your enemies closer.</a:t>
            </a:r>
          </a:p>
        </p:txBody>
      </p:sp>
      <p:pic>
        <p:nvPicPr>
          <p:cNvPr id="20484" name="Content Placeholder 4" descr="Team of rival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057400"/>
            <a:ext cx="3868738" cy="2900363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Lesson 3: About Character</a:t>
            </a:r>
            <a:endParaRPr/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400" b="1" smtClean="0"/>
              <a:t>	Character is like a tree and reputation like a shadow. </a:t>
            </a:r>
          </a:p>
          <a:p>
            <a:pPr>
              <a:buFont typeface="Wingdings 2" pitchFamily="18" charset="2"/>
              <a:buNone/>
            </a:pPr>
            <a:endParaRPr lang="en-US" sz="1800" b="1" smtClean="0"/>
          </a:p>
          <a:p>
            <a:pPr>
              <a:buFont typeface="Wingdings 2" pitchFamily="18" charset="2"/>
              <a:buNone/>
            </a:pPr>
            <a:r>
              <a:rPr lang="en-US" sz="3400" b="1" smtClean="0"/>
              <a:t>	The shadow is what we think of it; the tree is the real thing.</a:t>
            </a:r>
          </a:p>
        </p:txBody>
      </p:sp>
      <p:pic>
        <p:nvPicPr>
          <p:cNvPr id="21508" name="Content Placeholder 4" descr="Tree%5CShadow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He Was a  </a:t>
            </a: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Man with a </a:t>
            </a: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Checkered </a:t>
            </a: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Past</a:t>
            </a:r>
          </a:p>
        </p:txBody>
      </p:sp>
      <p:pic>
        <p:nvPicPr>
          <p:cNvPr id="4099" name="Content Placeholder 6" descr="lincolnfullface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7238" y="1600200"/>
            <a:ext cx="3438525" cy="4525963"/>
          </a:xfrm>
        </p:spPr>
      </p:pic>
      <p:sp>
        <p:nvSpPr>
          <p:cNvPr id="410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4400" smtClean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4400" smtClean="0"/>
              <a:t>Fellow citizens, we cannot escape our history.</a:t>
            </a:r>
          </a:p>
        </p:txBody>
      </p:sp>
    </p:spTree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More on Character</a:t>
            </a:r>
            <a:endParaRPr/>
          </a:p>
        </p:txBody>
      </p:sp>
      <p:pic>
        <p:nvPicPr>
          <p:cNvPr id="22531" name="Content Placeholder 5" descr="log cabi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3900" y="1957388"/>
            <a:ext cx="3505200" cy="3810000"/>
          </a:xfrm>
        </p:spPr>
      </p:pic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smtClean="0"/>
              <a:t>	</a:t>
            </a:r>
            <a:r>
              <a:rPr lang="en-US" sz="3600" b="1" smtClean="0"/>
              <a:t>I don't know who my grandfather was… </a:t>
            </a:r>
          </a:p>
          <a:p>
            <a:pPr>
              <a:buFont typeface="Wingdings 2" pitchFamily="18" charset="2"/>
              <a:buNone/>
            </a:pPr>
            <a:r>
              <a:rPr lang="en-US" sz="3600" b="1" smtClean="0"/>
              <a:t>	I am much more concerned to know what his grandson will be.</a:t>
            </a:r>
          </a:p>
        </p:txBody>
      </p:sp>
    </p:spTree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And More on Character</a:t>
            </a:r>
            <a:endParaRPr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3200" b="1" smtClean="0"/>
              <a:t>Nearly all men can stand adversity, but if you want to test a man's character, give him power.</a:t>
            </a:r>
          </a:p>
          <a:p>
            <a:pPr>
              <a:buFont typeface="Wingdings 2" pitchFamily="18" charset="2"/>
              <a:buNone/>
            </a:pPr>
            <a:endParaRPr lang="en-US" sz="3200" b="1" smtClean="0"/>
          </a:p>
          <a:p>
            <a:pPr>
              <a:buFont typeface="Wingdings 2" pitchFamily="18" charset="2"/>
              <a:buNone/>
            </a:pPr>
            <a:r>
              <a:rPr lang="en-US" sz="3200" b="1" smtClean="0"/>
              <a:t>	No man has a good enough memory to be a successful liar.</a:t>
            </a:r>
          </a:p>
        </p:txBody>
      </p:sp>
      <p:pic>
        <p:nvPicPr>
          <p:cNvPr id="23556" name="Content Placeholder 8" descr="lincoln and flag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828800"/>
            <a:ext cx="2522538" cy="3830638"/>
          </a:xfrm>
        </p:spPr>
      </p:pic>
    </p:spTree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Lesson 4: How to Treat Others</a:t>
            </a:r>
            <a:endParaRPr/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87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b="1" dirty="0" smtClean="0"/>
              <a:t>	No man is good enough to govern another man without that other's consent. </a:t>
            </a:r>
          </a:p>
          <a:p>
            <a:endParaRPr lang="en-US" sz="1600" b="1" dirty="0" smtClean="0"/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	We should be too big to take offense and too noble to give it. </a:t>
            </a:r>
          </a:p>
          <a:p>
            <a:endParaRPr lang="en-US" dirty="0" smtClean="0"/>
          </a:p>
        </p:txBody>
      </p:sp>
      <p:pic>
        <p:nvPicPr>
          <p:cNvPr id="5" name="Content Placeholder 4" descr="multiethnic kid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828800"/>
            <a:ext cx="4036289" cy="2971800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How to Treat Others</a:t>
            </a:r>
            <a:endParaRPr/>
          </a:p>
        </p:txBody>
      </p:sp>
      <p:pic>
        <p:nvPicPr>
          <p:cNvPr id="5" name="Content Placeholder 4" descr="kids break dancin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b="1" smtClean="0"/>
              <a:t>	If there is anything that a man can do well, I say let him do it. Give him a chance. </a:t>
            </a:r>
          </a:p>
          <a:p>
            <a:pPr>
              <a:buFont typeface="Wingdings 2" pitchFamily="18" charset="2"/>
              <a:buNone/>
            </a:pPr>
            <a:endParaRPr lang="en-US" sz="1800" b="1" smtClean="0"/>
          </a:p>
          <a:p>
            <a:pPr>
              <a:buFont typeface="Wingdings 2" pitchFamily="18" charset="2"/>
              <a:buNone/>
            </a:pPr>
            <a:r>
              <a:rPr lang="en-US" sz="3200" b="1" smtClean="0"/>
              <a:t>	Tact is the ability to describe others as they see themselves. </a:t>
            </a:r>
          </a:p>
        </p:txBody>
      </p:sp>
    </p:spTree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dirty="0" smtClean="0"/>
              <a:t>Lesson 5: On Education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040188" cy="2133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The philosophy of the school room in one generation…</a:t>
            </a:r>
            <a:endParaRPr lang="en-US" dirty="0"/>
          </a:p>
        </p:txBody>
      </p:sp>
      <p:sp>
        <p:nvSpPr>
          <p:cNvPr id="26628" name="Content Placeholder 2"/>
          <p:cNvSpPr>
            <a:spLocks noGrp="1"/>
          </p:cNvSpPr>
          <p:nvPr>
            <p:ph sz="half" idx="2"/>
          </p:nvPr>
        </p:nvSpPr>
        <p:spPr>
          <a:xfrm>
            <a:off x="838200" y="3886200"/>
            <a:ext cx="3049588" cy="2057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1970088"/>
          </a:xfrm>
        </p:spPr>
        <p:txBody>
          <a:bodyPr/>
          <a:lstStyle/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…will be the philosophy of government in the next.</a:t>
            </a:r>
            <a:endParaRPr lang="en-US" sz="3200" dirty="0"/>
          </a:p>
        </p:txBody>
      </p:sp>
      <p:pic>
        <p:nvPicPr>
          <p:cNvPr id="26630" name="Content Placeholder 13" descr="constitution-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3886200"/>
            <a:ext cx="2520950" cy="2743200"/>
          </a:xfrm>
        </p:spPr>
      </p:pic>
      <p:pic>
        <p:nvPicPr>
          <p:cNvPr id="26631" name="Content Placeholder 6" descr="schoolhous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14800"/>
            <a:ext cx="16764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On Education</a:t>
            </a:r>
            <a:endParaRPr/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105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3200" b="1" smtClean="0"/>
              <a:t>Things may come to those who wait, but only the things left by those who hustle.</a:t>
            </a:r>
          </a:p>
          <a:p>
            <a:pPr>
              <a:buFont typeface="Wingdings 2" pitchFamily="18" charset="2"/>
              <a:buNone/>
            </a:pPr>
            <a:r>
              <a:rPr lang="en-US" sz="1600" b="1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lang="en-US" sz="3200" b="1" smtClean="0"/>
              <a:t>	Towering genius disdains a beaten path. It seeks regions unexplored. </a:t>
            </a:r>
          </a:p>
          <a:p>
            <a:endParaRPr lang="en-US" sz="3000" smtClean="0"/>
          </a:p>
        </p:txBody>
      </p:sp>
      <p:pic>
        <p:nvPicPr>
          <p:cNvPr id="27652" name="Content Placeholder 7" descr="Lincoln Reads to S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57775" y="1719263"/>
            <a:ext cx="3219450" cy="4286250"/>
          </a:xfrm>
        </p:spPr>
      </p:pic>
    </p:spTree>
  </p:cSld>
  <p:clrMapOvr>
    <a:masterClrMapping/>
  </p:clrMapOvr>
  <p:transition spd="med"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>
              <a:defRPr/>
            </a:pPr>
            <a:r>
              <a:rPr smtClean="0"/>
              <a:t>More On Education</a:t>
            </a:r>
            <a:endParaRPr/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1600" dirty="0" smtClean="0"/>
          </a:p>
          <a:p>
            <a:pPr>
              <a:buFont typeface="Wingdings 2" pitchFamily="18" charset="2"/>
              <a:buNone/>
            </a:pPr>
            <a:r>
              <a:rPr lang="en-US" sz="3600" b="1" dirty="0" smtClean="0"/>
              <a:t>	We can complain that rose bushes have thorns, </a:t>
            </a:r>
          </a:p>
          <a:p>
            <a:pPr>
              <a:buFont typeface="Wingdings 2" pitchFamily="18" charset="2"/>
              <a:buNone/>
            </a:pPr>
            <a:r>
              <a:rPr lang="en-US" sz="3600" b="1" dirty="0" smtClean="0"/>
              <a:t>	or we can rejoice that thorn bushes have roses.</a:t>
            </a:r>
          </a:p>
          <a:p>
            <a:pPr>
              <a:buFont typeface="Wingdings 2" pitchFamily="18" charset="2"/>
              <a:buNone/>
            </a:pPr>
            <a:endParaRPr lang="en-US" sz="3600" b="1" dirty="0" smtClean="0"/>
          </a:p>
          <a:p>
            <a:pPr>
              <a:buFont typeface="Wingdings 2" pitchFamily="18" charset="2"/>
              <a:buNone/>
            </a:pPr>
            <a:r>
              <a:rPr lang="en-US" sz="3600" b="1" dirty="0" smtClean="0"/>
              <a:t>	Whatever you are, be a good one. </a:t>
            </a:r>
          </a:p>
        </p:txBody>
      </p:sp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>
              <a:defRPr/>
            </a:pPr>
            <a:r>
              <a:rPr smtClean="0"/>
              <a:t>Lesson 6: Go Slow to Go Fast</a:t>
            </a:r>
            <a:endParaRPr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1000" cy="4419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/>
              <a:t>	</a:t>
            </a:r>
            <a:r>
              <a:rPr lang="en-US" sz="3600" b="1" smtClean="0"/>
              <a:t>Give me eight hours to chop down a tree </a:t>
            </a:r>
          </a:p>
          <a:p>
            <a:pPr>
              <a:buFont typeface="Wingdings 2" pitchFamily="18" charset="2"/>
              <a:buNone/>
            </a:pPr>
            <a:r>
              <a:rPr lang="en-US" sz="3600" b="1" smtClean="0"/>
              <a:t>	and I will spend the first six sharpening the axe. </a:t>
            </a:r>
          </a:p>
        </p:txBody>
      </p:sp>
      <p:pic>
        <p:nvPicPr>
          <p:cNvPr id="29700" name="Content Placeholder 4" descr="railsplitt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2074863"/>
            <a:ext cx="2057400" cy="3862387"/>
          </a:xfrm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Go Slow to Go Fast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/>
              <a:t>	</a:t>
            </a:r>
            <a:r>
              <a:rPr lang="en-US" sz="3200" b="1" smtClean="0"/>
              <a:t>I walk slowly, but I never walk backward.</a:t>
            </a:r>
          </a:p>
          <a:p>
            <a:pPr>
              <a:buFont typeface="Wingdings 2" pitchFamily="18" charset="2"/>
              <a:buNone/>
            </a:pPr>
            <a:endParaRPr lang="en-US" sz="3200" b="1" smtClean="0"/>
          </a:p>
          <a:p>
            <a:pPr>
              <a:buFont typeface="Wingdings 2" pitchFamily="18" charset="2"/>
              <a:buNone/>
            </a:pPr>
            <a:r>
              <a:rPr lang="en-US" sz="3200" b="1" smtClean="0"/>
              <a:t> 	The best thing about the future is that it comes one day at a time.</a:t>
            </a:r>
            <a:endParaRPr lang="en-US" sz="3200" smtClean="0"/>
          </a:p>
        </p:txBody>
      </p:sp>
      <p:pic>
        <p:nvPicPr>
          <p:cNvPr id="30724" name="Content Placeholder 9" descr="Los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66850"/>
            <a:ext cx="3854450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Lesson 7: Practice Humility</a:t>
            </a:r>
            <a:endParaRPr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3200" b="1" smtClean="0"/>
              <a:t>What kills a skunk is the publicity it gives itself. </a:t>
            </a:r>
          </a:p>
          <a:p>
            <a:endParaRPr lang="en-US" sz="3200" b="1" smtClean="0"/>
          </a:p>
          <a:p>
            <a:pPr>
              <a:buFont typeface="Wingdings 2" pitchFamily="18" charset="2"/>
              <a:buNone/>
            </a:pPr>
            <a:r>
              <a:rPr lang="en-US" sz="3200" b="1" smtClean="0"/>
              <a:t>	Avoid popularity if you would have peace.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5" name="Content Placeholder 4" descr="skun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55020"/>
            <a:ext cx="4038600" cy="3150379"/>
          </a:xfrm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7495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smtClean="0"/>
              <a:t>His failures and losses were </a:t>
            </a:r>
            <a:r>
              <a:rPr sz="3600" smtClean="0"/>
              <a:t>many.</a:t>
            </a:r>
            <a:br>
              <a:rPr sz="3600" smtClean="0"/>
            </a:br>
            <a:r>
              <a:rPr sz="3600" smtClean="0"/>
              <a:t/>
            </a:r>
            <a:br>
              <a:rPr sz="3600" smtClean="0"/>
            </a:br>
            <a:r>
              <a:rPr sz="3600" dirty="0" smtClean="0"/>
              <a:t>In business…</a:t>
            </a:r>
            <a:endParaRPr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533400"/>
            <a:ext cx="5187950" cy="6019800"/>
          </a:xfrm>
        </p:spPr>
        <p:txBody>
          <a:bodyPr>
            <a:normAutofit fontScale="70000" lnSpcReduction="20000"/>
          </a:bodyPr>
          <a:lstStyle/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100" b="1" dirty="0" smtClean="0"/>
              <a:t>1831: His first business failed. </a:t>
            </a:r>
            <a:br>
              <a:rPr lang="en-US" sz="5100" b="1" dirty="0" smtClean="0"/>
            </a:br>
            <a:endParaRPr lang="en-US" sz="5100" b="1" dirty="0" smtClean="0"/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100" b="1" dirty="0" smtClean="0"/>
              <a:t>1832: He lost his job after losing the election for state legislator. 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5100" b="1" dirty="0" smtClean="0"/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100" b="1" dirty="0" smtClean="0"/>
              <a:t>1832: He was denied admission to law school. 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5100" b="1" dirty="0" smtClean="0"/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100" b="1" dirty="0" smtClean="0"/>
              <a:t>1833: He borrowed money to start a business and went bankrupt in a year.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5124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200400"/>
            <a:ext cx="2819400" cy="2925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5125" name="Picture 2" descr="C:\Users\Howard\Pictures\Lincoln\desp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766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>
              <a:defRPr/>
            </a:pPr>
            <a:r>
              <a:rPr smtClean="0"/>
              <a:t>Humility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lang="en-US" sz="4400" b="1" smtClean="0"/>
              <a:t>	It is better to remain silent and be thought a fool… </a:t>
            </a:r>
          </a:p>
          <a:p>
            <a:pPr>
              <a:buFont typeface="Wingdings 2" pitchFamily="18" charset="2"/>
              <a:buNone/>
            </a:pPr>
            <a:r>
              <a:rPr lang="en-US" sz="4400" b="1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lang="en-US" sz="4400" b="1" smtClean="0"/>
              <a:t>	than to open one's mouth and remove all doubt</a:t>
            </a:r>
            <a:endParaRPr lang="en-US" sz="4400" smtClean="0"/>
          </a:p>
        </p:txBody>
      </p:sp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dirty="0" smtClean="0"/>
              <a:t>Humility</a:t>
            </a:r>
            <a:endParaRPr dirty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87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b="1" smtClean="0"/>
              <a:t>	If I were two-faced, would I be wearing this one? </a:t>
            </a:r>
          </a:p>
          <a:p>
            <a:pPr>
              <a:buFont typeface="Wingdings 2" pitchFamily="18" charset="2"/>
              <a:buNone/>
            </a:pPr>
            <a:endParaRPr lang="en-US" sz="1600" b="1" smtClean="0"/>
          </a:p>
          <a:p>
            <a:pPr>
              <a:buFont typeface="Wingdings 2" pitchFamily="18" charset="2"/>
              <a:buNone/>
            </a:pPr>
            <a:r>
              <a:rPr lang="en-US" sz="3600" b="1" smtClean="0"/>
              <a:t>	It has been my experience that folks who have no vices have very few virtues.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198120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/>
              <a:t>He can compress the most words into the smallest Idea of any man I ever met.</a:t>
            </a:r>
            <a:endParaRPr lang="en-US" sz="2800" b="0" dirty="0"/>
          </a:p>
        </p:txBody>
      </p:sp>
      <p:pic>
        <p:nvPicPr>
          <p:cNvPr id="33797" name="Content Placeholder 7" descr="Lincoln-Dougla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3505200"/>
            <a:ext cx="2362200" cy="3108325"/>
          </a:xfrm>
        </p:spPr>
      </p:pic>
    </p:spTree>
  </p:cSld>
  <p:clrMapOvr>
    <a:masterClrMapping/>
  </p:clrMapOvr>
  <p:transition spd="med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/>
          <a:lstStyle/>
          <a:p>
            <a:pPr>
              <a:defRPr/>
            </a:pPr>
            <a:r>
              <a:rPr sz="4400" dirty="0" smtClean="0"/>
              <a:t>Humility</a:t>
            </a:r>
            <a:endParaRPr sz="4400" dirty="0"/>
          </a:p>
        </p:txBody>
      </p:sp>
      <p:pic>
        <p:nvPicPr>
          <p:cNvPr id="34819" name="Content Placeholder 11" descr="TheSportsmanUpsetByTheRecoi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066800"/>
            <a:ext cx="5257800" cy="4724400"/>
          </a:xfrm>
        </p:spPr>
      </p:pic>
      <p:sp>
        <p:nvSpPr>
          <p:cNvPr id="32772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94300"/>
          </a:xfrm>
        </p:spPr>
        <p:txBody>
          <a:bodyPr/>
          <a:lstStyle/>
          <a:p>
            <a:r>
              <a:rPr lang="en-US" sz="3600" b="1" smtClean="0"/>
              <a:t>When you have got an elephant by the hind legs,</a:t>
            </a:r>
          </a:p>
          <a:p>
            <a:r>
              <a:rPr lang="en-US" sz="3600" b="1" smtClean="0"/>
              <a:t> and he is trying to run away, </a:t>
            </a:r>
          </a:p>
          <a:p>
            <a:r>
              <a:rPr lang="en-US" sz="3600" b="1" smtClean="0"/>
              <a:t>it's best to let him run. </a:t>
            </a:r>
          </a:p>
          <a:p>
            <a:endParaRPr lang="en-US" smtClean="0"/>
          </a:p>
        </p:txBody>
      </p:sp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>
              <a:defRPr/>
            </a:pPr>
            <a:r>
              <a:rPr smtClean="0"/>
              <a:t>Lesson 8: Pursue Justice</a:t>
            </a:r>
            <a:endParaRPr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000" smtClean="0"/>
              <a:t>	</a:t>
            </a:r>
            <a:r>
              <a:rPr lang="en-US" sz="4000" b="1" smtClean="0"/>
              <a:t>Whenever I hear anyone arguing for slavery, </a:t>
            </a:r>
          </a:p>
          <a:p>
            <a:pPr>
              <a:buFont typeface="Wingdings 2" pitchFamily="18" charset="2"/>
              <a:buNone/>
            </a:pPr>
            <a:r>
              <a:rPr lang="en-US" sz="4000" b="1" smtClean="0"/>
              <a:t>	I feel a strong impulse to see it tried on him personally. </a:t>
            </a:r>
          </a:p>
        </p:txBody>
      </p:sp>
      <p:pic>
        <p:nvPicPr>
          <p:cNvPr id="35844" name="Content Placeholder 4" descr="slave-wound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26050" y="1371600"/>
            <a:ext cx="2882900" cy="4754563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>
              <a:defRPr/>
            </a:pPr>
            <a:r>
              <a:rPr smtClean="0"/>
              <a:t>Pursue Justice</a:t>
            </a:r>
            <a:endParaRPr/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7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	</a:t>
            </a:r>
            <a:r>
              <a:rPr lang="en-US" sz="3200" b="1" dirty="0" smtClean="0"/>
              <a:t>Those who deny freedom to others deserve it not for themselves.</a:t>
            </a:r>
          </a:p>
          <a:p>
            <a:pPr>
              <a:buFont typeface="Wingdings 2" pitchFamily="18" charset="2"/>
              <a:buNone/>
            </a:pPr>
            <a:endParaRPr lang="en-US" sz="3200" b="1" dirty="0" smtClean="0"/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	To stand in silence when they should be protesting makes cowards out of men.</a:t>
            </a:r>
          </a:p>
          <a:p>
            <a:pPr>
              <a:buFont typeface="Wingdings 2" pitchFamily="18" charset="2"/>
              <a:buNone/>
            </a:pPr>
            <a:r>
              <a:rPr lang="en-US" sz="3000" dirty="0" smtClean="0"/>
              <a:t>. </a:t>
            </a:r>
          </a:p>
        </p:txBody>
      </p:sp>
      <p:pic>
        <p:nvPicPr>
          <p:cNvPr id="5" name="Content Placeholder 4" descr="martin_protes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599" y="1676400"/>
            <a:ext cx="3611363" cy="4343400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Lesson 9: Understand Your Legacy</a:t>
            </a:r>
            <a:endParaRPr/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724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b="1" dirty="0" smtClean="0"/>
              <a:t>	In times like these, men should utter nothing for which they would not be responsible through eternity.</a:t>
            </a:r>
          </a:p>
        </p:txBody>
      </p:sp>
      <p:pic>
        <p:nvPicPr>
          <p:cNvPr id="5" name="Content Placeholder 4" descr="mlkihaveadreamgog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5688" y="1828800"/>
            <a:ext cx="2903624" cy="4297363"/>
          </a:xfrm>
        </p:spPr>
      </p:pic>
    </p:spTree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smtClean="0"/>
              <a:t>On Legacy</a:t>
            </a:r>
            <a:endParaRPr/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724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b="1" smtClean="0"/>
              <a:t>	</a:t>
            </a:r>
            <a:r>
              <a:rPr lang="en-US" sz="3200" b="1" smtClean="0"/>
              <a:t>America will never be destroyed from the outside.</a:t>
            </a:r>
          </a:p>
          <a:p>
            <a:pPr>
              <a:buFont typeface="Wingdings 2" pitchFamily="18" charset="2"/>
              <a:buNone/>
            </a:pPr>
            <a:r>
              <a:rPr lang="en-US" sz="3200" b="1" smtClean="0"/>
              <a:t>	If we falter and lose our freedoms, </a:t>
            </a:r>
          </a:p>
          <a:p>
            <a:pPr>
              <a:buFont typeface="Wingdings 2" pitchFamily="18" charset="2"/>
              <a:buNone/>
            </a:pPr>
            <a:r>
              <a:rPr lang="en-US" sz="3200" b="1" smtClean="0"/>
              <a:t>	it will be because we destroyed ourselves. </a:t>
            </a:r>
          </a:p>
        </p:txBody>
      </p:sp>
      <p:pic>
        <p:nvPicPr>
          <p:cNvPr id="5" name="Content Placeholder 4" descr="Fla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438400"/>
            <a:ext cx="3988038" cy="2667000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On Legacy</a:t>
            </a:r>
            <a:endParaRPr/>
          </a:p>
        </p:txBody>
      </p:sp>
      <p:sp>
        <p:nvSpPr>
          <p:cNvPr id="3789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4000" smtClean="0"/>
              <a:t>I am a firm believer in the people. </a:t>
            </a:r>
          </a:p>
          <a:p>
            <a:pPr>
              <a:buFont typeface="Wingdings 2" pitchFamily="18" charset="2"/>
              <a:buNone/>
            </a:pPr>
            <a:r>
              <a:rPr lang="en-US" sz="4000" smtClean="0"/>
              <a:t>	If given the truth, they can be depended upon to meet any national crisis. </a:t>
            </a:r>
          </a:p>
          <a:p>
            <a:pPr>
              <a:buFont typeface="Wingdings 2" pitchFamily="18" charset="2"/>
              <a:buNone/>
            </a:pPr>
            <a:r>
              <a:rPr lang="en-US" sz="4000" smtClean="0"/>
              <a:t>	The great point is to bring them the real facts. </a:t>
            </a:r>
          </a:p>
        </p:txBody>
      </p:sp>
    </p:spTree>
  </p:cSld>
  <p:clrMapOvr>
    <a:masterClrMapping/>
  </p:clrMapOvr>
  <p:transition spd="med"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733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mtClean="0"/>
              <a:t>On Legacy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lang="en-US" sz="3600" b="0" dirty="0" smtClean="0">
                <a:solidFill>
                  <a:schemeClr val="tx1"/>
                </a:solidFill>
                <a:effectLst/>
              </a:rPr>
              <a:t>When I do good, I feel good. </a:t>
            </a:r>
            <a:br>
              <a:rPr lang="en-US" sz="3600" b="0" dirty="0" smtClean="0">
                <a:solidFill>
                  <a:schemeClr val="tx1"/>
                </a:solidFill>
                <a:effectLst/>
              </a:rPr>
            </a:br>
            <a:r>
              <a:rPr lang="en-US" sz="3600" b="0" dirty="0" smtClean="0">
                <a:solidFill>
                  <a:schemeClr val="tx1"/>
                </a:solidFill>
                <a:effectLst/>
              </a:rPr>
              <a:t>When I do bad, I feel bad.  </a:t>
            </a:r>
            <a:br>
              <a:rPr lang="en-US" sz="3600" b="0" dirty="0" smtClean="0">
                <a:solidFill>
                  <a:schemeClr val="tx1"/>
                </a:solidFill>
                <a:effectLst/>
              </a:rPr>
            </a:br>
            <a:r>
              <a:rPr lang="en-US" sz="3600" b="0" dirty="0" smtClean="0">
                <a:solidFill>
                  <a:schemeClr val="tx1"/>
                </a:solidFill>
                <a:effectLst/>
              </a:rPr>
              <a:t>That is my religion.</a:t>
            </a:r>
            <a:endParaRPr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86000" y="4114800"/>
            <a:ext cx="4965162" cy="233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On Legacy</a:t>
            </a:r>
            <a:endParaRPr/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400" smtClean="0"/>
              <a:t>	</a:t>
            </a:r>
            <a:r>
              <a:rPr lang="en-US" sz="3500" smtClean="0"/>
              <a:t>I want it said of me</a:t>
            </a:r>
          </a:p>
          <a:p>
            <a:pPr>
              <a:buFont typeface="Wingdings 2" pitchFamily="18" charset="2"/>
              <a:buNone/>
            </a:pPr>
            <a:r>
              <a:rPr lang="en-US" sz="3500" smtClean="0"/>
              <a:t>	that I always plucked a thistle </a:t>
            </a:r>
          </a:p>
          <a:p>
            <a:pPr>
              <a:buFont typeface="Wingdings 2" pitchFamily="18" charset="2"/>
              <a:buNone/>
            </a:pPr>
            <a:r>
              <a:rPr lang="en-US" sz="3500" smtClean="0"/>
              <a:t>	and planted a flower where I thought a flower would grow. </a:t>
            </a:r>
          </a:p>
        </p:txBody>
      </p:sp>
      <p:pic>
        <p:nvPicPr>
          <p:cNvPr id="41988" name="Content Placeholder 5" descr="PHOTO_3546728_74885_4992073_mai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2209800"/>
            <a:ext cx="2649538" cy="3533775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And in Politics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50292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46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9000" b="1" dirty="0" smtClean="0"/>
              <a:t>	</a:t>
            </a:r>
            <a:r>
              <a:rPr sz="14400" b="1" smtClean="0"/>
              <a:t>1834</a:t>
            </a:r>
            <a:r>
              <a:rPr sz="14400" b="1" dirty="0" smtClean="0"/>
              <a:t>: He was elected to the state legislature </a:t>
            </a:r>
            <a:r>
              <a:rPr sz="14400" b="1" smtClean="0"/>
              <a:t>by slimmest  margin.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80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4400" b="1" dirty="0" smtClean="0"/>
              <a:t>	1836: He suffered a nervous breakdown and spent six months in bed recovering.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sz="11100" dirty="0"/>
          </a:p>
        </p:txBody>
      </p:sp>
      <p:pic>
        <p:nvPicPr>
          <p:cNvPr id="6148" name="Content Placeholder 4" descr="early lincol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6500" y="1600200"/>
            <a:ext cx="3302000" cy="4525963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Our Legacy</a:t>
            </a:r>
            <a:endParaRPr/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4000" smtClean="0"/>
              <a:t>My dream is of a place and a time</a:t>
            </a:r>
          </a:p>
          <a:p>
            <a:pPr>
              <a:buFont typeface="Wingdings 2" pitchFamily="18" charset="2"/>
              <a:buNone/>
            </a:pPr>
            <a:r>
              <a:rPr lang="en-US" sz="4000" smtClean="0"/>
              <a:t>	where America will once again be seen </a:t>
            </a:r>
          </a:p>
          <a:p>
            <a:pPr>
              <a:buFont typeface="Wingdings 2" pitchFamily="18" charset="2"/>
              <a:buNone/>
            </a:pPr>
            <a:r>
              <a:rPr lang="en-US" sz="4000" smtClean="0"/>
              <a:t>	as the last best hope of earth. </a:t>
            </a:r>
          </a:p>
        </p:txBody>
      </p:sp>
      <p:pic>
        <p:nvPicPr>
          <p:cNvPr id="43012" name="Content Placeholder 6" descr="Lincoln Memori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86413" y="2057400"/>
            <a:ext cx="2408237" cy="3276600"/>
          </a:xfrm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Now He Belongs to the Ages</a:t>
            </a:r>
            <a:endParaRPr/>
          </a:p>
        </p:txBody>
      </p:sp>
      <p:pic>
        <p:nvPicPr>
          <p:cNvPr id="44035" name="Content Placeholder 6" descr="lincolnfullfac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2738" y="1600200"/>
            <a:ext cx="3438525" cy="4525963"/>
          </a:xfrm>
        </p:spPr>
      </p:pic>
    </p:spTree>
  </p:cSld>
  <p:clrMapOvr>
    <a:masterClrMapping/>
  </p:clrMapOvr>
  <p:transition spd="med" advClick="0" advTm="3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160713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0" dirty="0" smtClean="0"/>
              <a:t>He lost…</a:t>
            </a:r>
            <a:endParaRPr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264150" cy="6096000"/>
          </a:xfrm>
        </p:spPr>
        <p:txBody>
          <a:bodyPr>
            <a:normAutofit/>
          </a:bodyPr>
          <a:lstStyle/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9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000" b="1" dirty="0" smtClean="0"/>
              <a:t>	1838: He ran for speaker of the state legislature and was defeated.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40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000" b="1" dirty="0" smtClean="0"/>
              <a:t>	1840: He ran for elector and was defeated. 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7172" name="Picture 2" descr="C:\Users\Howard\Pictures\Lincoln\Springfie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3111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8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Again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620000" cy="48768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sz="3600" b="1" smtClean="0">
                <a:solidFill>
                  <a:schemeClr val="tx1"/>
                </a:solidFill>
              </a:rPr>
              <a:t>1843: He ran for Congress and lost; he won in 1845.</a:t>
            </a:r>
          </a:p>
          <a:p>
            <a:pPr algn="l" eaLnBrk="1" hangingPunct="1">
              <a:spcBef>
                <a:spcPct val="0"/>
              </a:spcBef>
            </a:pPr>
            <a:endParaRPr sz="3600" b="1" smtClean="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sz="3600" b="1" smtClean="0">
                <a:solidFill>
                  <a:schemeClr val="tx1"/>
                </a:solidFill>
              </a:rPr>
              <a:t>1848: He lost his re-election race for Congress. </a:t>
            </a:r>
          </a:p>
          <a:p>
            <a:pPr algn="l" eaLnBrk="1" hangingPunct="1">
              <a:spcBef>
                <a:spcPct val="0"/>
              </a:spcBef>
            </a:pPr>
            <a:r>
              <a:rPr sz="3600" b="1" smtClean="0">
                <a:solidFill>
                  <a:schemeClr val="tx1"/>
                </a:solidFill>
              </a:rPr>
              <a:t/>
            </a:r>
            <a:br>
              <a:rPr sz="3600" b="1" smtClean="0">
                <a:solidFill>
                  <a:schemeClr val="tx1"/>
                </a:solidFill>
              </a:rPr>
            </a:br>
            <a:r>
              <a:rPr sz="3600" b="1" smtClean="0">
                <a:solidFill>
                  <a:schemeClr val="tx1"/>
                </a:solidFill>
              </a:rPr>
              <a:t>1849: He was rejected as land officer in his hometown</a:t>
            </a:r>
            <a:r>
              <a:rPr sz="3600" smtClean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And Again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9219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smtClean="0"/>
              <a:t>1854: He ran for the U.S. Senate and lost. </a:t>
            </a:r>
          </a:p>
          <a:p>
            <a:pPr marL="0" indent="-273050" eaLnBrk="1" hangingPunct="1">
              <a:spcBef>
                <a:spcPct val="0"/>
              </a:spcBef>
            </a:pPr>
            <a:endParaRPr lang="en-US" sz="3200" b="1" smtClean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smtClean="0"/>
              <a:t>1856: He sought the vice-presidential nomination and lost. </a:t>
            </a:r>
          </a:p>
          <a:p>
            <a:pPr marL="0" indent="-273050" eaLnBrk="1" hangingPunct="1">
              <a:spcBef>
                <a:spcPct val="0"/>
              </a:spcBef>
            </a:pPr>
            <a:endParaRPr lang="en-US" sz="3200" b="1" smtClean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smtClean="0"/>
              <a:t>1858: He ran again for the U.S. Senate and lost.</a:t>
            </a:r>
          </a:p>
          <a:p>
            <a:pPr marL="0" indent="-273050"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9220" name="Content Placeholder 8" descr="180px-Capitol184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0" y="2286000"/>
            <a:ext cx="4298950" cy="3048000"/>
          </a:xfrm>
        </p:spPr>
      </p:pic>
    </p:spTree>
  </p:cSld>
  <p:clrMapOvr>
    <a:masterClrMapping/>
  </p:clrMapOvr>
  <p:transition spd="med"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On balance, he could easily be a seen as a loser.</a:t>
            </a:r>
          </a:p>
        </p:txBody>
      </p:sp>
      <p:sp>
        <p:nvSpPr>
          <p:cNvPr id="1024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600" b="1" smtClean="0"/>
              <a:t>The sum of his losses was great.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600" b="1" smtClean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600" b="1" smtClean="0"/>
              <a:t>The number of victories was small.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600" b="1" smtClean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600" b="1" smtClean="0"/>
              <a:t>In fact, there were really only </a:t>
            </a:r>
            <a:r>
              <a:rPr lang="en-US" sz="3600" b="1" u="sng" smtClean="0"/>
              <a:t>three</a:t>
            </a:r>
            <a:r>
              <a:rPr lang="en-US" sz="3600" b="1" smtClean="0"/>
              <a:t>.</a:t>
            </a:r>
          </a:p>
        </p:txBody>
      </p:sp>
      <p:pic>
        <p:nvPicPr>
          <p:cNvPr id="10244" name="Content Placeholder 5" descr="lincoln with hai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26038" y="1600200"/>
            <a:ext cx="3082925" cy="4525963"/>
          </a:xfrm>
        </p:spPr>
      </p:pic>
    </p:spTree>
  </p:cSld>
  <p:clrMapOvr>
    <a:masterClrMapping/>
  </p:clrMapOvr>
  <p:transition spd="med"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But what victories they were!</a:t>
            </a:r>
          </a:p>
        </p:txBody>
      </p:sp>
      <p:pic>
        <p:nvPicPr>
          <p:cNvPr id="11267" name="Content Placeholder 5" descr="lincoln and flag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2362200"/>
            <a:ext cx="4148138" cy="2978150"/>
          </a:xfrm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2542</TotalTime>
  <Words>458</Words>
  <Application>Microsoft Office PowerPoint</Application>
  <PresentationFormat>On-screen Show (4:3)</PresentationFormat>
  <Paragraphs>204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Human</vt:lpstr>
      <vt:lpstr>Lincoln on Leadership</vt:lpstr>
      <vt:lpstr>He Was a  Man with a  Checkered Past</vt:lpstr>
      <vt:lpstr>His failures and losses were many.  In business…</vt:lpstr>
      <vt:lpstr>And in Politics</vt:lpstr>
      <vt:lpstr>He lost…</vt:lpstr>
      <vt:lpstr>Again</vt:lpstr>
      <vt:lpstr>And Again</vt:lpstr>
      <vt:lpstr>On balance, he could easily be a seen as a loser.</vt:lpstr>
      <vt:lpstr>But what victories they were!</vt:lpstr>
      <vt:lpstr>He preserved the Union.</vt:lpstr>
      <vt:lpstr>He changed the course of the nation and the world.</vt:lpstr>
      <vt:lpstr>He turned a continent  into a nation.</vt:lpstr>
      <vt:lpstr>The Final Score</vt:lpstr>
      <vt:lpstr>A National Hero</vt:lpstr>
      <vt:lpstr>He provides lessons for all leaders, even in our own challenging century</vt:lpstr>
      <vt:lpstr>Lesson 1: Never Give Up</vt:lpstr>
      <vt:lpstr>Lesson 2: On Friends and Foes</vt:lpstr>
      <vt:lpstr>More on Friends and Foes</vt:lpstr>
      <vt:lpstr>Lesson 3: About Character</vt:lpstr>
      <vt:lpstr>More on Character</vt:lpstr>
      <vt:lpstr>And More on Character</vt:lpstr>
      <vt:lpstr>Lesson 4: How to Treat Others</vt:lpstr>
      <vt:lpstr>How to Treat Others</vt:lpstr>
      <vt:lpstr>Lesson 5: On Education</vt:lpstr>
      <vt:lpstr>On Education</vt:lpstr>
      <vt:lpstr>More On Education</vt:lpstr>
      <vt:lpstr>Lesson 6: Go Slow to Go Fast</vt:lpstr>
      <vt:lpstr>Go Slow to Go Fast</vt:lpstr>
      <vt:lpstr>Lesson 7: Practice Humility</vt:lpstr>
      <vt:lpstr>Humility</vt:lpstr>
      <vt:lpstr>Humility</vt:lpstr>
      <vt:lpstr>Humility</vt:lpstr>
      <vt:lpstr>Lesson 8: Pursue Justice</vt:lpstr>
      <vt:lpstr>Pursue Justice</vt:lpstr>
      <vt:lpstr>Lesson 9: Understand Your Legacy</vt:lpstr>
      <vt:lpstr>On Legacy</vt:lpstr>
      <vt:lpstr>On Legacy</vt:lpstr>
      <vt:lpstr>On Legacy  When I do good, I feel good.  When I do bad, I feel bad.   That is my religion.</vt:lpstr>
      <vt:lpstr>On Legacy</vt:lpstr>
      <vt:lpstr>Our Legacy</vt:lpstr>
      <vt:lpstr>Now He Belongs to the 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Lincoln Lessons On Leadership</dc:title>
  <dc:creator>Howard</dc:creator>
  <cp:lastModifiedBy>Tori Fishburn</cp:lastModifiedBy>
  <cp:revision>122</cp:revision>
  <dcterms:created xsi:type="dcterms:W3CDTF">2009-05-19T15:03:31Z</dcterms:created>
  <dcterms:modified xsi:type="dcterms:W3CDTF">2014-01-08T17:48:00Z</dcterms:modified>
</cp:coreProperties>
</file>