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handoutMasterIdLst>
    <p:handoutMasterId r:id="rId22"/>
  </p:handoutMasterIdLst>
  <p:sldIdLst>
    <p:sldId id="278" r:id="rId2"/>
    <p:sldId id="270" r:id="rId3"/>
    <p:sldId id="256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9" r:id="rId15"/>
    <p:sldId id="274" r:id="rId16"/>
    <p:sldId id="273" r:id="rId17"/>
    <p:sldId id="275" r:id="rId18"/>
    <p:sldId id="277" r:id="rId19"/>
    <p:sldId id="272" r:id="rId20"/>
    <p:sldId id="27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32" d="100"/>
          <a:sy n="132" d="100"/>
        </p:scale>
        <p:origin x="101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5EC4-DBD0-46B6-83C7-2523C73ECCD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4B53F-E230-44C7-AF07-6C0C17CB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66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8/30/2017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VZW54uJW4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7r7YY_EO0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Superhero Due</a:t>
            </a:r>
          </a:p>
          <a:p>
            <a:r>
              <a:rPr lang="en-US" dirty="0" smtClean="0"/>
              <a:t>Quote Due</a:t>
            </a:r>
          </a:p>
          <a:p>
            <a:r>
              <a:rPr lang="en-US" dirty="0" smtClean="0"/>
              <a:t>Reminder that you need a biography title by next Wednesday.   Choose anyone that you think is a leader.  Can be ANYONE.  You just need to have the title of the book you are going to read by next Wednesday.  </a:t>
            </a:r>
          </a:p>
          <a:p>
            <a:r>
              <a:rPr lang="en-US" dirty="0" smtClean="0"/>
              <a:t>Standard 1 Notes – start today</a:t>
            </a:r>
          </a:p>
          <a:p>
            <a:r>
              <a:rPr lang="en-US" dirty="0" smtClean="0"/>
              <a:t>Friday – 10 questions Multiple Choice quiz on standard 1 notes </a:t>
            </a:r>
            <a:r>
              <a:rPr lang="en-US" smtClean="0"/>
              <a:t>from today.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5</a:t>
            </a:r>
            <a:r>
              <a:rPr lang="en-US" sz="36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36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are the three historical types of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86200" cy="4419600"/>
          </a:xfrm>
        </p:spPr>
        <p:txBody>
          <a:bodyPr>
            <a:normAutofit fontScale="92500" lnSpcReduction="10000"/>
          </a:bodyPr>
          <a:lstStyle/>
          <a:p>
            <a:pPr marL="533400" indent="-5334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3000" b="1" kern="0" dirty="0" smtClean="0">
                <a:solidFill>
                  <a:srgbClr val="FF0000"/>
                </a:solidFill>
                <a:latin typeface="Gabriola" pitchFamily="82" charset="0"/>
              </a:rPr>
              <a:t>C. Situational-centric</a:t>
            </a:r>
            <a:r>
              <a:rPr lang="en-US" sz="3000" b="1" kern="0" dirty="0">
                <a:solidFill>
                  <a:srgbClr val="FF0000"/>
                </a:solidFill>
                <a:latin typeface="Gabriola" pitchFamily="82" charset="0"/>
              </a:rPr>
              <a:t>.</a:t>
            </a:r>
          </a:p>
          <a:p>
            <a:pPr marL="914400" lvl="1" indent="-4572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By the 1970s, a growing workforce were </a:t>
            </a:r>
            <a:r>
              <a:rPr lang="en-US" sz="26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turning leadership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over to groups, committees, and key employees. </a:t>
            </a:r>
          </a:p>
          <a:p>
            <a:pPr marL="914400" lvl="1" indent="-4572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6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Focus on flexibility 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and recognized that leadership can be seen and described with many different models in mind.</a:t>
            </a:r>
          </a:p>
          <a:p>
            <a:pPr marL="914400" lvl="1" indent="-4572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Not always one best way to lead all the time.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6. Is Leadership a Science </a:t>
            </a:r>
            <a:r>
              <a:rPr lang="en-US" sz="4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o</a:t>
            </a:r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r an Art?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828800"/>
            <a:ext cx="4419600" cy="4495800"/>
          </a:xfrm>
        </p:spPr>
        <p:txBody>
          <a:bodyPr>
            <a:normAutofit/>
          </a:bodyPr>
          <a:lstStyle/>
          <a:p>
            <a:pPr marL="457200" indent="-457200" fontAlgn="base">
              <a:lnSpc>
                <a:spcPct val="80000"/>
              </a:lnSpc>
              <a:spcAft>
                <a:spcPct val="0"/>
              </a:spcAft>
              <a:buClrTx/>
            </a:pPr>
            <a:r>
              <a:rPr lang="en-US" sz="2800" kern="0" dirty="0" smtClean="0">
                <a:solidFill>
                  <a:srgbClr val="FF0000"/>
                </a:solidFill>
                <a:latin typeface="Gabriola" pitchFamily="82" charset="0"/>
              </a:rPr>
              <a:t>A.</a:t>
            </a:r>
            <a:r>
              <a:rPr lang="en-US" sz="28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Leadership 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is a </a:t>
            </a:r>
            <a:r>
              <a:rPr lang="en-US" sz="28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field of scholarly inquiry, as well as an ar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t.</a:t>
            </a:r>
          </a:p>
          <a:p>
            <a:pPr marL="457200" indent="-457200" fontAlgn="base">
              <a:lnSpc>
                <a:spcPct val="80000"/>
              </a:lnSpc>
              <a:spcAft>
                <a:spcPct val="0"/>
              </a:spcAft>
              <a:buClrTx/>
            </a:pPr>
            <a:r>
              <a:rPr lang="en-US" sz="2800" u="sng" kern="0" dirty="0" smtClean="0">
                <a:solidFill>
                  <a:srgbClr val="FF0000"/>
                </a:solidFill>
                <a:latin typeface="Gabriola" pitchFamily="82" charset="0"/>
              </a:rPr>
              <a:t>B</a:t>
            </a:r>
            <a:r>
              <a:rPr lang="en-US" sz="28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8,000 </a:t>
            </a:r>
            <a:r>
              <a:rPr lang="en-US" sz="28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cited studies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457200" indent="-457200" fontAlgn="base">
              <a:lnSpc>
                <a:spcPct val="80000"/>
              </a:lnSpc>
              <a:spcAft>
                <a:spcPct val="0"/>
              </a:spcAft>
              <a:buClrTx/>
            </a:pPr>
            <a:r>
              <a:rPr lang="en-US" sz="2800" kern="0" dirty="0" smtClean="0">
                <a:solidFill>
                  <a:srgbClr val="FF0000"/>
                </a:solidFill>
                <a:latin typeface="Gabriola" pitchFamily="82" charset="0"/>
              </a:rPr>
              <a:t>C.</a:t>
            </a:r>
            <a:r>
              <a:rPr lang="en-US" sz="28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You 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do not have to be an expert to be a good leader. Studying the research will help in </a:t>
            </a:r>
            <a:r>
              <a:rPr lang="en-US" sz="28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giving leaders insight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457200" indent="-457200" fontAlgn="base">
              <a:lnSpc>
                <a:spcPct val="80000"/>
              </a:lnSpc>
              <a:spcAft>
                <a:spcPct val="0"/>
              </a:spcAft>
              <a:buClrTx/>
            </a:pPr>
            <a:r>
              <a:rPr lang="en-US" sz="2800" kern="0" dirty="0" smtClean="0">
                <a:solidFill>
                  <a:srgbClr val="FF0000"/>
                </a:solidFill>
                <a:latin typeface="Gabriola" pitchFamily="82" charset="0"/>
              </a:rPr>
              <a:t>D</a:t>
            </a:r>
            <a:r>
              <a:rPr lang="en-US" sz="28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“</a:t>
            </a:r>
            <a:r>
              <a:rPr lang="en-US" sz="28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Results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” &amp; “</a:t>
            </a:r>
            <a:r>
              <a:rPr lang="en-US" sz="28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Effectiveness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” describe impact of leadership.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0778"/>
            <a:ext cx="3581400" cy="41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7. Leadership vs. Management—A Difference?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rgbClr val="FF0000"/>
                </a:solidFill>
                <a:latin typeface="Gabriola" pitchFamily="82" charset="0"/>
              </a:rPr>
              <a:t>A.</a:t>
            </a:r>
            <a:r>
              <a:rPr lang="en-US" sz="26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Many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distinctions between managers and leaders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Gabriola" pitchFamily="82" charset="0"/>
              </a:rPr>
              <a:t>B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“</a:t>
            </a:r>
            <a:r>
              <a:rPr lang="en-US" sz="26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Management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” = efficiency, process, regulations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Gabriola" pitchFamily="82" charset="0"/>
              </a:rPr>
              <a:t>C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“</a:t>
            </a:r>
            <a:r>
              <a:rPr lang="en-US" sz="26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” = risk, creativity, vision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Gabriola" pitchFamily="82" charset="0"/>
              </a:rPr>
              <a:t>D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Leadership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: “Doing the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right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things” vs.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Management: “Doing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things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right.” 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can be managers, and managers can become good leaders.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33282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8. Are Leaders Born or Made?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Gabriola" pitchFamily="82" charset="0"/>
              </a:rPr>
              <a:t>A. 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You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develop into a leader by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acquiring traits, attributes, and experiences over a period of time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600" dirty="0">
              <a:solidFill>
                <a:schemeClr val="tx1">
                  <a:lumMod val="95000"/>
                </a:schemeClr>
              </a:solidFill>
              <a:latin typeface="Gabriola" pitchFamily="82" charset="0"/>
            </a:endParaRPr>
          </a:p>
          <a:p>
            <a:pPr>
              <a:lnSpc>
                <a:spcPct val="90000"/>
              </a:lnSpc>
            </a:pPr>
            <a:r>
              <a:rPr lang="en-US" sz="2600" u="sng" dirty="0" smtClean="0">
                <a:solidFill>
                  <a:srgbClr val="FF0000"/>
                </a:solidFill>
                <a:latin typeface="Gabriola" pitchFamily="82" charset="0"/>
              </a:rPr>
              <a:t>B</a:t>
            </a:r>
            <a:r>
              <a:rPr lang="en-US" sz="26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Good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 are made, not born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!</a:t>
            </a:r>
          </a:p>
          <a:p>
            <a:pPr>
              <a:lnSpc>
                <a:spcPct val="90000"/>
              </a:lnSpc>
            </a:pPr>
            <a:endParaRPr lang="en-US" sz="2600" dirty="0">
              <a:solidFill>
                <a:schemeClr val="tx1">
                  <a:lumMod val="95000"/>
                </a:schemeClr>
              </a:solidFill>
              <a:latin typeface="Gabriola" pitchFamily="82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The best leaders are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continually working and studying to improve their leadership skills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600" dirty="0">
              <a:solidFill>
                <a:schemeClr val="tx1">
                  <a:lumMod val="95000"/>
                </a:schemeClr>
              </a:solidFill>
              <a:latin typeface="Gabriola" pitchFamily="82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Consider “Leadership” as a “Work in Progress.”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Leader?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http://www.youtube.com/watch?v=0VZW54uJW4s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2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viewing information about Abraham Lincoln complete the worksheet on page 1-11 in the workbook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1- A – Return of the legends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1-9 in your workbook.</a:t>
            </a:r>
          </a:p>
          <a:p>
            <a:endParaRPr lang="en-US" dirty="0"/>
          </a:p>
          <a:p>
            <a:r>
              <a:rPr lang="en-US" dirty="0" err="1" smtClean="0"/>
              <a:t>Napolean</a:t>
            </a:r>
            <a:r>
              <a:rPr lang="en-US" dirty="0" smtClean="0"/>
              <a:t> Bonaparte</a:t>
            </a:r>
          </a:p>
          <a:p>
            <a:r>
              <a:rPr lang="en-US" dirty="0" smtClean="0"/>
              <a:t>John F. Kennedy</a:t>
            </a:r>
          </a:p>
          <a:p>
            <a:r>
              <a:rPr lang="en-US" dirty="0" smtClean="0"/>
              <a:t>Mahatma </a:t>
            </a:r>
            <a:r>
              <a:rPr lang="en-US" dirty="0" err="1" smtClean="0"/>
              <a:t>Ghandi</a:t>
            </a: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9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1b – Bridge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1-10 in your workbook &amp; complete the Bridge Engineer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3" y="4572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Journal #1 – PO #1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Please write a short paragraph on why you feel it is important to understand the history of leadership.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4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3" y="4572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Journal #2 – PO #2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Write a couple paragraphs on the definition of Leadership and how Leadership differs from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9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www.youtube.com/watch?v=B7r7YY_EO0A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9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Friday at the beginning of class we will have a quick 10 question bell quiz from the notes today.  </a:t>
            </a:r>
          </a:p>
          <a:p>
            <a:r>
              <a:rPr lang="en-US" dirty="0" smtClean="0"/>
              <a:t>Work on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2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t="19096" r="669" b="27779"/>
          <a:stretch/>
        </p:blipFill>
        <p:spPr>
          <a:xfrm>
            <a:off x="368030" y="381000"/>
            <a:ext cx="7099570" cy="2550268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6858000" cy="762000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600" b="1" i="1" kern="0" cap="none" spc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“Give a man a fish and you feed him for a day; teach him how to fish and you feed him for a lifetime</a:t>
            </a:r>
            <a:r>
              <a:rPr lang="en-US" sz="2600" b="1" i="1" kern="0" cap="none" spc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.”—</a:t>
            </a:r>
            <a:r>
              <a:rPr lang="en-US" sz="2200" b="1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Lao </a:t>
            </a:r>
            <a:r>
              <a:rPr lang="en-US" sz="2200" b="1" i="1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Tzu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3200400"/>
            <a:ext cx="7624895" cy="1219201"/>
          </a:xfrm>
        </p:spPr>
        <p:txBody>
          <a:bodyPr/>
          <a:lstStyle/>
          <a:p>
            <a:r>
              <a:rPr lang="en-US" sz="3600" b="1" i="1" cap="none" dirty="0" smtClean="0">
                <a:latin typeface="Gabriola" pitchFamily="82" charset="0"/>
              </a:rPr>
              <a:t>Lesson One:</a:t>
            </a:r>
            <a:r>
              <a:rPr lang="en-US" sz="4800" b="1" cap="none" dirty="0" smtClean="0">
                <a:latin typeface="Gabriola" pitchFamily="82" charset="0"/>
              </a:rPr>
              <a:t/>
            </a:r>
            <a:br>
              <a:rPr lang="en-US" sz="4800" b="1" cap="none" dirty="0" smtClean="0">
                <a:latin typeface="Gabriola" pitchFamily="82" charset="0"/>
              </a:rPr>
            </a:br>
            <a:r>
              <a:rPr lang="en-US" cap="none" dirty="0" smtClean="0">
                <a:latin typeface="Gabriola" pitchFamily="82" charset="0"/>
              </a:rPr>
              <a:t>History and Definition of Leadership</a:t>
            </a:r>
            <a:endParaRPr lang="en-US" cap="none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1</a:t>
            </a:r>
            <a:r>
              <a:rPr lang="en-US" sz="5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5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is </a:t>
            </a:r>
            <a:r>
              <a:rPr lang="en-US" sz="5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Leadership</a:t>
            </a:r>
            <a:r>
              <a:rPr lang="en-US" sz="5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572000"/>
          </a:xfrm>
        </p:spPr>
        <p:txBody>
          <a:bodyPr>
            <a:normAutofit fontScale="92500"/>
          </a:bodyPr>
          <a:lstStyle/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600" u="sng" kern="0" dirty="0" smtClean="0">
                <a:solidFill>
                  <a:srgbClr val="FF0000"/>
                </a:solidFill>
                <a:latin typeface="Gabriola" pitchFamily="82" charset="0"/>
              </a:rPr>
              <a:t>1A</a:t>
            </a:r>
            <a:r>
              <a:rPr lang="en-US" sz="26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 Leadership </a:t>
            </a:r>
            <a:r>
              <a:rPr lang="en-US" sz="26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is a complex discipline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600" kern="0" dirty="0" smtClean="0">
                <a:solidFill>
                  <a:srgbClr val="FF0000"/>
                </a:solidFill>
                <a:latin typeface="Gabriola" pitchFamily="82" charset="0"/>
              </a:rPr>
              <a:t>1B</a:t>
            </a:r>
            <a:r>
              <a:rPr lang="en-US" sz="26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The 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best way to study leadership is by looking at </a:t>
            </a:r>
            <a:r>
              <a:rPr lang="en-US" sz="26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popular and most accepted </a:t>
            </a:r>
            <a:r>
              <a:rPr lang="en-US" sz="26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definitions </a:t>
            </a:r>
            <a:r>
              <a:rPr lang="en-US" sz="26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by 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well-known leaders.</a:t>
            </a:r>
          </a:p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600" kern="0" dirty="0" smtClean="0">
                <a:solidFill>
                  <a:srgbClr val="FF0000"/>
                </a:solidFill>
                <a:latin typeface="Gabriola" pitchFamily="82" charset="0"/>
              </a:rPr>
              <a:t>1 C. </a:t>
            </a:r>
            <a:r>
              <a:rPr lang="en-US" sz="26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Various 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definitions help appreciate a </a:t>
            </a:r>
            <a:r>
              <a:rPr lang="en-US" sz="26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multitude of factors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that affect leadership.</a:t>
            </a:r>
          </a:p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600" u="sng" kern="0" dirty="0" smtClean="0">
                <a:solidFill>
                  <a:srgbClr val="FF0000"/>
                </a:solidFill>
                <a:latin typeface="Gabriola" pitchFamily="82" charset="0"/>
              </a:rPr>
              <a:t>1D</a:t>
            </a:r>
            <a:r>
              <a:rPr lang="en-US" sz="26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No </a:t>
            </a:r>
            <a:r>
              <a:rPr lang="en-US" sz="26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one, single “correct” definition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600" kern="0" dirty="0" smtClean="0">
                <a:solidFill>
                  <a:srgbClr val="FF0000"/>
                </a:solidFill>
                <a:latin typeface="Gabriola" pitchFamily="82" charset="0"/>
              </a:rPr>
              <a:t>1E</a:t>
            </a:r>
            <a:r>
              <a:rPr lang="en-US" sz="26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Our 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definition: </a:t>
            </a:r>
            <a:r>
              <a:rPr lang="en-US" sz="26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Demonstrated ability to influence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others toward a goal.”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8753" r="6659" b="20760"/>
          <a:stretch/>
        </p:blipFill>
        <p:spPr>
          <a:xfrm>
            <a:off x="4793380" y="1905000"/>
            <a:ext cx="4046621" cy="23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1039427"/>
          </a:xfrm>
        </p:spPr>
        <p:txBody>
          <a:bodyPr>
            <a:noAutofit/>
          </a:bodyPr>
          <a:lstStyle/>
          <a:p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2.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Why is understanding 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the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/>
            </a:r>
            <a:b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</a:b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history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of leadership important?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33800" cy="47244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2A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Understanding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 of an era to understand how and why </a:t>
            </a:r>
            <a:r>
              <a:rPr lang="en-US" sz="28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events and societal development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happened. </a:t>
            </a:r>
          </a:p>
          <a:p>
            <a:pPr marL="533400" indent="-533400"/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2B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We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can look at the past based on </a:t>
            </a:r>
            <a:r>
              <a:rPr lang="en-US" sz="28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culture and the structure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of a society.</a:t>
            </a:r>
          </a:p>
          <a:p>
            <a:pPr marL="914400" lvl="1" indent="-457200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Seek to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learn from the lessons of the past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914400" lvl="1" indent="-457200"/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Apply what is most applicable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40586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3</a:t>
            </a:r>
            <a:r>
              <a:rPr lang="en-US" sz="4000" b="1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When Did Leadership Begin?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41148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abriola" pitchFamily="82" charset="0"/>
              </a:rPr>
              <a:t>3A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Leadership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has been studied since the </a:t>
            </a:r>
            <a:r>
              <a:rPr lang="en-US" sz="32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earliest </a:t>
            </a:r>
            <a:r>
              <a:rPr lang="en-US" sz="32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civilizations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Humans have ALWAYS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organized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themselves with some type of structure.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Mayans &amp; Aztecs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Great Wall of China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Moses and Hebrews</a:t>
            </a:r>
          </a:p>
          <a:p>
            <a:pPr lvl="2"/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Ancient Pygmy societies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114300" indent="0">
              <a:buNone/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20574" r="23807" b="2653"/>
          <a:stretch/>
        </p:blipFill>
        <p:spPr>
          <a:xfrm>
            <a:off x="414953" y="1866499"/>
            <a:ext cx="4080847" cy="3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4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How Did Leadership Begin?</a:t>
            </a:r>
            <a:endParaRPr lang="en-US" sz="32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796" y="1807946"/>
            <a:ext cx="4040204" cy="46690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4A.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Having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an effective leader was </a:t>
            </a:r>
            <a:r>
              <a:rPr lang="en-US" sz="28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critical for survival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for early civilizations.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Tribes and nomadic groups.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4B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Qualifications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based on </a:t>
            </a:r>
            <a:r>
              <a:rPr lang="en-US" sz="28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skill, </a:t>
            </a:r>
            <a:r>
              <a:rPr lang="en-US" sz="28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strength, size, agility, knowledge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Usually male.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Existed since the beginning of mankind.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21" y="1905000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5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are the three historical types of leadership?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648200" cy="4419600"/>
          </a:xfrm>
        </p:spPr>
        <p:txBody>
          <a:bodyPr>
            <a:normAutofit/>
          </a:bodyPr>
          <a:lstStyle/>
          <a:p>
            <a:pPr marL="457200" indent="-4572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800" kern="0" dirty="0" smtClean="0">
                <a:solidFill>
                  <a:srgbClr val="FF0000"/>
                </a:solidFill>
                <a:latin typeface="Gabriola" pitchFamily="82" charset="0"/>
              </a:rPr>
              <a:t>A. Leader-centric</a:t>
            </a:r>
            <a:r>
              <a:rPr lang="en-US" sz="2800" kern="0" dirty="0">
                <a:solidFill>
                  <a:srgbClr val="FF0000"/>
                </a:solidFill>
                <a:latin typeface="Gabriola" pitchFamily="82" charset="0"/>
              </a:rPr>
              <a:t>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more of a fixture- </a:t>
            </a: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kings and queens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they were born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blood lines 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do not always make good leaders.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men were </a:t>
            </a:r>
            <a:r>
              <a:rPr lang="en-US" sz="24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primarily </a:t>
            </a: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in control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of government, business, and family units.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Citizens simply followed directions caused segregation of social classes</a:t>
            </a:r>
            <a:r>
              <a:rPr lang="en-US" sz="2400" kern="0" dirty="0">
                <a:solidFill>
                  <a:schemeClr val="tx1"/>
                </a:solidFill>
                <a:latin typeface="Gabriola" pitchFamily="82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 b="3618"/>
          <a:stretch/>
        </p:blipFill>
        <p:spPr>
          <a:xfrm>
            <a:off x="381000" y="1676400"/>
            <a:ext cx="3716222" cy="45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5</a:t>
            </a:r>
            <a:r>
              <a:rPr lang="en-US" sz="36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36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are the three historical types of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624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Gabriola" pitchFamily="82" charset="0"/>
              </a:rPr>
              <a:t>B. Follower-centric</a:t>
            </a:r>
            <a:r>
              <a:rPr lang="en-US" sz="3500" dirty="0">
                <a:solidFill>
                  <a:srgbClr val="FF0000"/>
                </a:solidFill>
                <a:latin typeface="Gabriola" pitchFamily="82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Because of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technology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, more workers needed.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Followers wanted to regain control.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By late 1800s, ideas to increase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worker productivity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and boost revenue.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Unwilling to give up total control and give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power to their followers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 discovered that increasing the responsibility of workers did in fact increase productivity.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1920s-when supervisors gave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personal attention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to workers, satisfaction increased.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17678" r="5790" b="9187"/>
          <a:stretch/>
        </p:blipFill>
        <p:spPr>
          <a:xfrm>
            <a:off x="4648200" y="1943501"/>
            <a:ext cx="4182812" cy="29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482</TotalTime>
  <Words>885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Calibri</vt:lpstr>
      <vt:lpstr>Century Gothic</vt:lpstr>
      <vt:lpstr>Gabriola</vt:lpstr>
      <vt:lpstr>Apothecary</vt:lpstr>
      <vt:lpstr>Today</vt:lpstr>
      <vt:lpstr>PowerPoint Presentation</vt:lpstr>
      <vt:lpstr>Lesson One: History and Definition of Leadership</vt:lpstr>
      <vt:lpstr>1. What is Leadership?</vt:lpstr>
      <vt:lpstr>2. Why is understanding the  history of leadership important?</vt:lpstr>
      <vt:lpstr>3. When Did Leadership Begin?</vt:lpstr>
      <vt:lpstr>4. How Did Leadership Begin?</vt:lpstr>
      <vt:lpstr>5. What are the three historical types of leadership?</vt:lpstr>
      <vt:lpstr>5. What are the three historical types of leadership?</vt:lpstr>
      <vt:lpstr>5. What are the three historical types of leadership?</vt:lpstr>
      <vt:lpstr>6. Is Leadership a Science or an Art?</vt:lpstr>
      <vt:lpstr>7. Leadership vs. Management—A Difference?</vt:lpstr>
      <vt:lpstr>8. Are Leaders Born or Made?</vt:lpstr>
      <vt:lpstr>What Makes A Good Leader?</vt:lpstr>
      <vt:lpstr>Abraham Lincoln</vt:lpstr>
      <vt:lpstr>Case 1- A – Return of the legends </vt:lpstr>
      <vt:lpstr>Case 1b – Bridge Engineer</vt:lpstr>
      <vt:lpstr>Journal #1 – PO #1 </vt:lpstr>
      <vt:lpstr>Journal #2 – PO #2 </vt:lpstr>
      <vt:lpstr>Quiz #1</vt:lpstr>
    </vt:vector>
  </TitlesOfParts>
  <Company>Utah Valley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One: History and Definition of Leadership</dc:title>
  <dc:creator>Windows User</dc:creator>
  <cp:lastModifiedBy>Tori Pollard</cp:lastModifiedBy>
  <cp:revision>34</cp:revision>
  <cp:lastPrinted>2013-11-13T17:30:58Z</cp:lastPrinted>
  <dcterms:created xsi:type="dcterms:W3CDTF">2011-12-19T21:33:31Z</dcterms:created>
  <dcterms:modified xsi:type="dcterms:W3CDTF">2017-08-30T14:25:42Z</dcterms:modified>
</cp:coreProperties>
</file>