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45CE637-CDC2-4637-A955-46E9C54F797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C1A250-F0E0-4FD9-9674-1A007A13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9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Design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Strand 3 –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5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Terms to know</a:t>
            </a:r>
            <a:endParaRPr lang="en-US" sz="8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Patternmaking</a:t>
            </a:r>
          </a:p>
          <a:p>
            <a:pPr lvl="2"/>
            <a:r>
              <a:rPr lang="en-US" sz="2400" dirty="0" smtClean="0"/>
              <a:t>the process of transforming the design into the appropriate pieces needed to produce an apparel item.</a:t>
            </a:r>
          </a:p>
          <a:p>
            <a:r>
              <a:rPr lang="en-US" sz="2800" b="1" dirty="0" smtClean="0"/>
              <a:t>Grading</a:t>
            </a:r>
            <a:endParaRPr lang="en-US" sz="2800" b="1" dirty="0"/>
          </a:p>
          <a:p>
            <a:pPr lvl="2"/>
            <a:r>
              <a:rPr lang="en-US" sz="2400" dirty="0"/>
              <a:t>the </a:t>
            </a:r>
            <a:r>
              <a:rPr lang="en-US" sz="2400" dirty="0" smtClean="0"/>
              <a:t>technical process of increasing or decreasing the sizes of a pattern to correspond to a garment size.</a:t>
            </a:r>
            <a:endParaRPr lang="en-US" sz="2400" dirty="0"/>
          </a:p>
          <a:p>
            <a:r>
              <a:rPr lang="en-US" sz="2800" b="1" dirty="0" smtClean="0"/>
              <a:t>Samples</a:t>
            </a:r>
            <a:endParaRPr lang="en-US" sz="2800" b="1" dirty="0"/>
          </a:p>
          <a:p>
            <a:pPr lvl="2"/>
            <a:r>
              <a:rPr lang="en-US" sz="2400" dirty="0" smtClean="0"/>
              <a:t>After a pattern is made, samples are made to a “model” fit size of 6, 8 or 10.  Live models wear the samples, and the staff can make any final alterations and corrections before the garments are shown to retail buyers. </a:t>
            </a:r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 smtClean="0"/>
              <a:t>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understand the basics of the design process.</a:t>
            </a:r>
          </a:p>
          <a:p>
            <a:pPr lvl="1"/>
            <a:r>
              <a:rPr lang="en-US" dirty="0" smtClean="0"/>
              <a:t>Standard 1:  Identify the steps in the design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31" y="3272481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7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6 Steps of the Design Process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Basic Decisions</a:t>
            </a:r>
          </a:p>
          <a:p>
            <a:r>
              <a:rPr lang="en-US" dirty="0" smtClean="0"/>
              <a:t>2.  Design Concept &amp; Samples</a:t>
            </a:r>
          </a:p>
          <a:p>
            <a:r>
              <a:rPr lang="en-US" dirty="0" smtClean="0"/>
              <a:t>3.  Sales Research Analysis</a:t>
            </a:r>
          </a:p>
          <a:p>
            <a:r>
              <a:rPr lang="en-US" dirty="0" smtClean="0"/>
              <a:t>4.  Design Presentation</a:t>
            </a:r>
          </a:p>
          <a:p>
            <a:r>
              <a:rPr lang="en-US" dirty="0" smtClean="0"/>
              <a:t>5.  Purchase Orders</a:t>
            </a:r>
          </a:p>
          <a:p>
            <a:r>
              <a:rPr lang="en-US" dirty="0" smtClean="0"/>
              <a:t>6.  Production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630" t="29188" r="7477" b="10151"/>
          <a:stretch/>
        </p:blipFill>
        <p:spPr>
          <a:xfrm>
            <a:off x="5552303" y="1902940"/>
            <a:ext cx="4349578" cy="47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Step 1.  Basic Decisions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1759" r="1386"/>
          <a:stretch/>
        </p:blipFill>
        <p:spPr>
          <a:xfrm>
            <a:off x="6843097" y="5469289"/>
            <a:ext cx="3816665" cy="7673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289" y="2030438"/>
            <a:ext cx="47548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Many decisions are made before the designing process, they can include:</a:t>
            </a:r>
          </a:p>
          <a:p>
            <a:pPr lvl="1"/>
            <a:r>
              <a:rPr lang="en-US" sz="3200" dirty="0" smtClean="0"/>
              <a:t>Fabric Choice</a:t>
            </a:r>
          </a:p>
          <a:p>
            <a:pPr lvl="1"/>
            <a:r>
              <a:rPr lang="en-US" sz="3200" dirty="0" smtClean="0"/>
              <a:t>Design Ideas</a:t>
            </a:r>
          </a:p>
          <a:p>
            <a:pPr lvl="1"/>
            <a:r>
              <a:rPr lang="en-US" sz="3200" dirty="0" smtClean="0"/>
              <a:t>Number of items to be sold</a:t>
            </a:r>
          </a:p>
          <a:p>
            <a:pPr lvl="1"/>
            <a:r>
              <a:rPr lang="en-US" sz="3200" dirty="0" smtClean="0"/>
              <a:t>Type of promotion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25" y="2133600"/>
            <a:ext cx="4030697" cy="26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08" y="284176"/>
            <a:ext cx="11351741" cy="150876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32E62"/>
                </a:solidFill>
              </a:rPr>
              <a:t>Step </a:t>
            </a:r>
            <a:r>
              <a:rPr lang="en-US" sz="4800" b="1" dirty="0" smtClean="0">
                <a:solidFill>
                  <a:srgbClr val="632E62"/>
                </a:solidFill>
              </a:rPr>
              <a:t>2.  Design Concepts &amp; Samples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519" y="2011680"/>
            <a:ext cx="5803705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Next the designer develops the concept &amp; appearance of the fashion. </a:t>
            </a:r>
            <a:endParaRPr lang="en-US" sz="3200" dirty="0"/>
          </a:p>
          <a:p>
            <a:pPr lvl="1"/>
            <a:r>
              <a:rPr lang="en-US" sz="3200" dirty="0" smtClean="0"/>
              <a:t>Sketches &amp; Diagrams are prepared</a:t>
            </a:r>
          </a:p>
          <a:p>
            <a:pPr lvl="3"/>
            <a:r>
              <a:rPr lang="en-US" sz="2800" dirty="0" smtClean="0"/>
              <a:t>Include fabric &amp; color choices</a:t>
            </a:r>
          </a:p>
          <a:p>
            <a:pPr marL="685800" lvl="3" indent="0">
              <a:buNone/>
            </a:pPr>
            <a:endParaRPr lang="en-US" sz="2800" dirty="0"/>
          </a:p>
          <a:p>
            <a:pPr lvl="1"/>
            <a:r>
              <a:rPr lang="en-US" sz="3200" dirty="0" smtClean="0"/>
              <a:t>Patterns &amp; samples are produced</a:t>
            </a:r>
            <a:endParaRPr lang="en-US" sz="3200" dirty="0"/>
          </a:p>
          <a:p>
            <a:pPr lvl="1"/>
            <a:endParaRPr lang="en-US" sz="3200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49" t="65176" r="6571" b="17789"/>
          <a:stretch/>
        </p:blipFill>
        <p:spPr>
          <a:xfrm>
            <a:off x="6895071" y="5773633"/>
            <a:ext cx="3385751" cy="71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690"/>
          <a:stretch/>
        </p:blipFill>
        <p:spPr>
          <a:xfrm rot="1164517">
            <a:off x="9013997" y="2011680"/>
            <a:ext cx="2533650" cy="170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416"/>
          <a:stretch/>
        </p:blipFill>
        <p:spPr>
          <a:xfrm>
            <a:off x="6268753" y="3267976"/>
            <a:ext cx="2533650" cy="16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32E62"/>
                </a:solidFill>
              </a:rPr>
              <a:t>Step </a:t>
            </a:r>
            <a:r>
              <a:rPr lang="en-US" b="1" dirty="0" smtClean="0">
                <a:solidFill>
                  <a:srgbClr val="632E62"/>
                </a:solidFill>
              </a:rPr>
              <a:t>3.  Sales Research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21" y="2011680"/>
            <a:ext cx="6120713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The Sales department plays a key role at this point.  </a:t>
            </a:r>
            <a:endParaRPr lang="en-US" sz="3200" dirty="0"/>
          </a:p>
          <a:p>
            <a:pPr lvl="1"/>
            <a:r>
              <a:rPr lang="en-US" sz="3200" dirty="0" smtClean="0"/>
              <a:t>Records have been kept to show the history of styles that were previously offered.</a:t>
            </a:r>
            <a:endParaRPr lang="en-US" sz="3200" dirty="0"/>
          </a:p>
          <a:p>
            <a:pPr lvl="3"/>
            <a:r>
              <a:rPr lang="en-US" sz="2800" dirty="0" smtClean="0"/>
              <a:t>Including price &amp; quantity</a:t>
            </a:r>
          </a:p>
          <a:p>
            <a:pPr marL="457200" lvl="2" indent="0">
              <a:buNone/>
            </a:pPr>
            <a:endParaRPr lang="en-US" sz="3000" dirty="0"/>
          </a:p>
          <a:p>
            <a:pPr lvl="1"/>
            <a:r>
              <a:rPr lang="en-US" sz="3200" dirty="0" smtClean="0"/>
              <a:t>This information helps to determine what &amp; how much will be produced.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419" t="50490" r="10828" b="34432"/>
          <a:stretch/>
        </p:blipFill>
        <p:spPr>
          <a:xfrm>
            <a:off x="7463481" y="5329881"/>
            <a:ext cx="3048000" cy="634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83" y="2011680"/>
            <a:ext cx="4722076" cy="29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32E62"/>
                </a:solidFill>
              </a:rPr>
              <a:t>Step </a:t>
            </a:r>
            <a:r>
              <a:rPr lang="en-US" b="1" dirty="0" smtClean="0">
                <a:solidFill>
                  <a:srgbClr val="632E62"/>
                </a:solidFill>
              </a:rPr>
              <a:t>4.  Design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81" y="2011679"/>
            <a:ext cx="5811943" cy="445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Now the collection is ready to be shown  </a:t>
            </a:r>
            <a:endParaRPr lang="en-US" sz="3200" dirty="0"/>
          </a:p>
          <a:p>
            <a:pPr lvl="1"/>
            <a:r>
              <a:rPr lang="en-US" sz="3200" dirty="0" smtClean="0"/>
              <a:t>Some designers participate in elaborate fashion weeks.</a:t>
            </a:r>
            <a:endParaRPr lang="en-US" sz="3200" dirty="0"/>
          </a:p>
          <a:p>
            <a:pPr marL="457200" lvl="2" indent="0">
              <a:buNone/>
            </a:pPr>
            <a:endParaRPr lang="en-US" sz="3000" dirty="0"/>
          </a:p>
          <a:p>
            <a:pPr lvl="1"/>
            <a:r>
              <a:rPr lang="en-US" sz="3200" dirty="0" smtClean="0"/>
              <a:t>Others have their merchandise available for preview in the showrooms.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250" t="34236" r="15298" b="48924"/>
          <a:stretch/>
        </p:blipFill>
        <p:spPr>
          <a:xfrm>
            <a:off x="9045147" y="3610231"/>
            <a:ext cx="2726724" cy="70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4" y="1424054"/>
            <a:ext cx="2937537" cy="2097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14" y="4440194"/>
            <a:ext cx="3397563" cy="22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32E62"/>
                </a:solidFill>
              </a:rPr>
              <a:t>Step </a:t>
            </a:r>
            <a:r>
              <a:rPr lang="en-US" b="1" dirty="0" smtClean="0">
                <a:solidFill>
                  <a:srgbClr val="632E62"/>
                </a:solidFill>
              </a:rPr>
              <a:t>5.  Purchase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897" y="2011680"/>
            <a:ext cx="5721327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Retail buyers begin purchasing merchandise that has been presented.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Some styles may be eliminated.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294" t="17788" r="21471" b="64980"/>
          <a:stretch/>
        </p:blipFill>
        <p:spPr>
          <a:xfrm>
            <a:off x="6928021" y="2191266"/>
            <a:ext cx="2331308" cy="724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224" y="3047999"/>
            <a:ext cx="5632366" cy="37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32E62"/>
                </a:solidFill>
              </a:rPr>
              <a:t>Step </a:t>
            </a:r>
            <a:r>
              <a:rPr lang="en-US" b="1" dirty="0" smtClean="0">
                <a:solidFill>
                  <a:srgbClr val="632E62"/>
                </a:solidFill>
              </a:rPr>
              <a:t>6.  </a:t>
            </a:r>
            <a:r>
              <a:rPr lang="en-US" b="1" dirty="0" err="1" smtClean="0">
                <a:solidFill>
                  <a:srgbClr val="632E62"/>
                </a:solidFill>
              </a:rPr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81" y="2011680"/>
            <a:ext cx="5811943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 </a:t>
            </a:r>
            <a:r>
              <a:rPr lang="en-US" sz="3200" dirty="0" smtClean="0"/>
              <a:t>that orders have been placed production begins.</a:t>
            </a:r>
          </a:p>
          <a:p>
            <a:pPr marL="0" indent="0">
              <a:buNone/>
            </a:pPr>
            <a:r>
              <a:rPr lang="en-US" sz="3200" dirty="0" smtClean="0"/>
              <a:t>Final samples and fittings take place.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Then final patterns are made and sewing starts.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7" r="24662" b="81625"/>
          <a:stretch/>
        </p:blipFill>
        <p:spPr>
          <a:xfrm>
            <a:off x="7504670" y="2011364"/>
            <a:ext cx="2084173" cy="77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59" y="2917693"/>
            <a:ext cx="5737576" cy="3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2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74</TotalTime>
  <Words>347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The Design Process</vt:lpstr>
      <vt:lpstr>Standard </vt:lpstr>
      <vt:lpstr>6 Steps of the Design Process</vt:lpstr>
      <vt:lpstr>Step 1.  Basic Decisions</vt:lpstr>
      <vt:lpstr>Step 2.  Design Concepts &amp; Samples</vt:lpstr>
      <vt:lpstr>Step 3.  Sales Research Analysis</vt:lpstr>
      <vt:lpstr>Step 4.  Design Presentation</vt:lpstr>
      <vt:lpstr>Step 5.  Purchase Orders</vt:lpstr>
      <vt:lpstr>Step 6.  PRoduction</vt:lpstr>
      <vt:lpstr>Terms to know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Process</dc:title>
  <dc:creator>Tori Pollard</dc:creator>
  <cp:lastModifiedBy>Tori Pollard</cp:lastModifiedBy>
  <cp:revision>9</cp:revision>
  <dcterms:created xsi:type="dcterms:W3CDTF">2017-10-09T14:07:00Z</dcterms:created>
  <dcterms:modified xsi:type="dcterms:W3CDTF">2017-10-09T15:25:25Z</dcterms:modified>
</cp:coreProperties>
</file>