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2" r:id="rId10"/>
    <p:sldId id="270" r:id="rId11"/>
    <p:sldId id="271" r:id="rId12"/>
    <p:sldId id="266" r:id="rId13"/>
    <p:sldId id="267" r:id="rId14"/>
    <p:sldId id="268" r:id="rId15"/>
  </p:sldIdLst>
  <p:sldSz cx="9144000" cy="6858000" type="screen4x3"/>
  <p:notesSz cx="9356725" cy="70532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1E2D"/>
    <a:srgbClr val="003E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75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1D0A83-119A-4DBF-A146-3176D660B4C6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</dgm:pt>
    <dgm:pt modelId="{D85B9E67-B34F-4BB3-9268-A61786CA0AEB}">
      <dgm:prSet phldrT="[Text]" custT="1"/>
      <dgm:spPr/>
      <dgm:t>
        <a:bodyPr/>
        <a:lstStyle/>
        <a:p>
          <a:r>
            <a:rPr lang="en-US" sz="1200" dirty="0" smtClean="0">
              <a:latin typeface="Tekton Pro"/>
            </a:rPr>
            <a:t>SMALLZ </a:t>
          </a:r>
          <a:r>
            <a:rPr lang="en-US" sz="1300" dirty="0" smtClean="0"/>
            <a:t>   Designers</a:t>
          </a:r>
          <a:endParaRPr lang="en-US" sz="1300" dirty="0"/>
        </a:p>
      </dgm:t>
    </dgm:pt>
    <dgm:pt modelId="{27F5D831-0434-4031-9FD4-D502D173700B}" type="parTrans" cxnId="{D6E59157-7B90-4178-8127-44DC3674A1CE}">
      <dgm:prSet/>
      <dgm:spPr/>
      <dgm:t>
        <a:bodyPr/>
        <a:lstStyle/>
        <a:p>
          <a:endParaRPr lang="en-US"/>
        </a:p>
      </dgm:t>
    </dgm:pt>
    <dgm:pt modelId="{42E67C2A-C441-4720-8A48-6DB103AA6248}" type="sibTrans" cxnId="{D6E59157-7B90-4178-8127-44DC3674A1CE}">
      <dgm:prSet/>
      <dgm:spPr/>
      <dgm:t>
        <a:bodyPr/>
        <a:lstStyle/>
        <a:p>
          <a:endParaRPr lang="en-US"/>
        </a:p>
      </dgm:t>
    </dgm:pt>
    <dgm:pt modelId="{073DA13D-2504-4D7B-AB61-1C5D213D802E}">
      <dgm:prSet phldrT="[Text]"/>
      <dgm:spPr/>
      <dgm:t>
        <a:bodyPr/>
        <a:lstStyle/>
        <a:p>
          <a:r>
            <a:rPr lang="en-US" dirty="0" smtClean="0"/>
            <a:t>Manufacturers</a:t>
          </a:r>
          <a:endParaRPr lang="en-US" dirty="0"/>
        </a:p>
      </dgm:t>
    </dgm:pt>
    <dgm:pt modelId="{04142072-09FF-4C1D-88CE-0CD6FCD9BA4E}" type="parTrans" cxnId="{EA445BD6-AB0B-4662-B783-988505579E73}">
      <dgm:prSet/>
      <dgm:spPr/>
      <dgm:t>
        <a:bodyPr/>
        <a:lstStyle/>
        <a:p>
          <a:endParaRPr lang="en-US"/>
        </a:p>
      </dgm:t>
    </dgm:pt>
    <dgm:pt modelId="{1C0A1C4A-0EB9-479A-924A-7417129C7221}" type="sibTrans" cxnId="{EA445BD6-AB0B-4662-B783-988505579E73}">
      <dgm:prSet/>
      <dgm:spPr/>
      <dgm:t>
        <a:bodyPr/>
        <a:lstStyle/>
        <a:p>
          <a:endParaRPr lang="en-US"/>
        </a:p>
      </dgm:t>
    </dgm:pt>
    <dgm:pt modelId="{19B95B57-33C1-434D-AF4C-0C0CE286EDEC}">
      <dgm:prSet phldrT="[Text]"/>
      <dgm:spPr/>
      <dgm:t>
        <a:bodyPr/>
        <a:lstStyle/>
        <a:p>
          <a:r>
            <a:rPr lang="en-US" dirty="0" smtClean="0"/>
            <a:t>Stores</a:t>
          </a:r>
          <a:endParaRPr lang="en-US" dirty="0"/>
        </a:p>
      </dgm:t>
    </dgm:pt>
    <dgm:pt modelId="{0B702E91-25DB-48D0-AE43-4E24CE182ADC}" type="parTrans" cxnId="{4D1644D3-52E0-4AED-B8F6-5DD906F7099E}">
      <dgm:prSet/>
      <dgm:spPr/>
      <dgm:t>
        <a:bodyPr/>
        <a:lstStyle/>
        <a:p>
          <a:endParaRPr lang="en-US"/>
        </a:p>
      </dgm:t>
    </dgm:pt>
    <dgm:pt modelId="{4D572AAE-DBE8-4B2B-8E08-F8CFB4443C96}" type="sibTrans" cxnId="{4D1644D3-52E0-4AED-B8F6-5DD906F7099E}">
      <dgm:prSet/>
      <dgm:spPr/>
      <dgm:t>
        <a:bodyPr/>
        <a:lstStyle/>
        <a:p>
          <a:endParaRPr lang="en-US"/>
        </a:p>
      </dgm:t>
    </dgm:pt>
    <dgm:pt modelId="{661E6CB2-76DE-48E9-BB5C-036BE93E47C8}">
      <dgm:prSet phldrT="[Text]"/>
      <dgm:spPr/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522440E2-291C-4F6B-9BC8-E5B8A8B8EA7C}" type="parTrans" cxnId="{D62690EF-EB90-4790-B5BA-DB1BEA6EEEF3}">
      <dgm:prSet/>
      <dgm:spPr/>
      <dgm:t>
        <a:bodyPr/>
        <a:lstStyle/>
        <a:p>
          <a:endParaRPr lang="en-US"/>
        </a:p>
      </dgm:t>
    </dgm:pt>
    <dgm:pt modelId="{F5554CC4-FB1E-421C-B196-C4474442F33D}" type="sibTrans" cxnId="{D62690EF-EB90-4790-B5BA-DB1BEA6EEEF3}">
      <dgm:prSet/>
      <dgm:spPr/>
      <dgm:t>
        <a:bodyPr/>
        <a:lstStyle/>
        <a:p>
          <a:endParaRPr lang="en-US"/>
        </a:p>
      </dgm:t>
    </dgm:pt>
    <dgm:pt modelId="{56373B2E-CD72-4AF2-9E12-E486106B62CD}" type="pres">
      <dgm:prSet presAssocID="{571D0A83-119A-4DBF-A146-3176D660B4C6}" presName="rootnode" presStyleCnt="0">
        <dgm:presLayoutVars>
          <dgm:chMax/>
          <dgm:chPref/>
          <dgm:dir/>
          <dgm:animLvl val="lvl"/>
        </dgm:presLayoutVars>
      </dgm:prSet>
      <dgm:spPr/>
    </dgm:pt>
    <dgm:pt modelId="{C90B1A7E-F2C7-40AB-B34F-01F6ADF70E8C}" type="pres">
      <dgm:prSet presAssocID="{D85B9E67-B34F-4BB3-9268-A61786CA0AEB}" presName="composite" presStyleCnt="0"/>
      <dgm:spPr/>
    </dgm:pt>
    <dgm:pt modelId="{EE7E6B71-AC7D-4D7A-AC2B-CF20E3CC25B4}" type="pres">
      <dgm:prSet presAssocID="{D85B9E67-B34F-4BB3-9268-A61786CA0AEB}" presName="bentUpArrow1" presStyleLbl="alignImgPlace1" presStyleIdx="0" presStyleCnt="3"/>
      <dgm:spPr/>
    </dgm:pt>
    <dgm:pt modelId="{AE5404E6-E4F5-4311-924F-26F889CF5A11}" type="pres">
      <dgm:prSet presAssocID="{D85B9E67-B34F-4BB3-9268-A61786CA0AEB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B673A8-87FB-483E-8371-B09EF6A9085F}" type="pres">
      <dgm:prSet presAssocID="{D85B9E67-B34F-4BB3-9268-A61786CA0AEB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DFBF7AD7-B92A-46D0-AD4B-6D22644CFAFE}" type="pres">
      <dgm:prSet presAssocID="{42E67C2A-C441-4720-8A48-6DB103AA6248}" presName="sibTrans" presStyleCnt="0"/>
      <dgm:spPr/>
    </dgm:pt>
    <dgm:pt modelId="{CA8A7CEC-8A55-4EFD-8D64-C876840A78A7}" type="pres">
      <dgm:prSet presAssocID="{073DA13D-2504-4D7B-AB61-1C5D213D802E}" presName="composite" presStyleCnt="0"/>
      <dgm:spPr/>
    </dgm:pt>
    <dgm:pt modelId="{E446D813-C3B8-404D-ABFB-EAAAC3571829}" type="pres">
      <dgm:prSet presAssocID="{073DA13D-2504-4D7B-AB61-1C5D213D802E}" presName="bentUpArrow1" presStyleLbl="alignImgPlace1" presStyleIdx="1" presStyleCnt="3"/>
      <dgm:spPr/>
    </dgm:pt>
    <dgm:pt modelId="{A3E7932F-B237-4EED-ACAD-CF23EEC018FD}" type="pres">
      <dgm:prSet presAssocID="{073DA13D-2504-4D7B-AB61-1C5D213D802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FB84E-9832-4CB7-A3B5-F6B3BF5393A5}" type="pres">
      <dgm:prSet presAssocID="{073DA13D-2504-4D7B-AB61-1C5D213D802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59DAED11-3AC6-420F-AC26-1CA2E2DD5DB2}" type="pres">
      <dgm:prSet presAssocID="{1C0A1C4A-0EB9-479A-924A-7417129C7221}" presName="sibTrans" presStyleCnt="0"/>
      <dgm:spPr/>
    </dgm:pt>
    <dgm:pt modelId="{F7B8203C-3433-4472-ABAE-C483F427A5B2}" type="pres">
      <dgm:prSet presAssocID="{19B95B57-33C1-434D-AF4C-0C0CE286EDEC}" presName="composite" presStyleCnt="0"/>
      <dgm:spPr/>
    </dgm:pt>
    <dgm:pt modelId="{2A68DD74-131C-404C-91C9-4B1E93B27A5D}" type="pres">
      <dgm:prSet presAssocID="{19B95B57-33C1-434D-AF4C-0C0CE286EDEC}" presName="bentUpArrow1" presStyleLbl="alignImgPlace1" presStyleIdx="2" presStyleCnt="3"/>
      <dgm:spPr/>
    </dgm:pt>
    <dgm:pt modelId="{D32FCF90-3D7A-4DFC-B974-51D0F588C119}" type="pres">
      <dgm:prSet presAssocID="{19B95B57-33C1-434D-AF4C-0C0CE286EDEC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87C998-A07A-464F-A189-0658D940B887}" type="pres">
      <dgm:prSet presAssocID="{19B95B57-33C1-434D-AF4C-0C0CE286EDEC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8CE0A42-5E3E-41B6-985C-EE003FE92BE6}" type="pres">
      <dgm:prSet presAssocID="{4D572AAE-DBE8-4B2B-8E08-F8CFB4443C96}" presName="sibTrans" presStyleCnt="0"/>
      <dgm:spPr/>
    </dgm:pt>
    <dgm:pt modelId="{2E5467E1-20FE-4528-8DC8-B528F550608C}" type="pres">
      <dgm:prSet presAssocID="{661E6CB2-76DE-48E9-BB5C-036BE93E47C8}" presName="composite" presStyleCnt="0"/>
      <dgm:spPr/>
    </dgm:pt>
    <dgm:pt modelId="{08922522-B3B5-47AF-9F25-6A58D1E9DC97}" type="pres">
      <dgm:prSet presAssocID="{661E6CB2-76DE-48E9-BB5C-036BE93E47C8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C888DD-96EB-4917-B1E7-3322BEEBE014}" type="presOf" srcId="{571D0A83-119A-4DBF-A146-3176D660B4C6}" destId="{56373B2E-CD72-4AF2-9E12-E486106B62CD}" srcOrd="0" destOrd="0" presId="urn:microsoft.com/office/officeart/2005/8/layout/StepDownProcess"/>
    <dgm:cxn modelId="{4D1644D3-52E0-4AED-B8F6-5DD906F7099E}" srcId="{571D0A83-119A-4DBF-A146-3176D660B4C6}" destId="{19B95B57-33C1-434D-AF4C-0C0CE286EDEC}" srcOrd="2" destOrd="0" parTransId="{0B702E91-25DB-48D0-AE43-4E24CE182ADC}" sibTransId="{4D572AAE-DBE8-4B2B-8E08-F8CFB4443C96}"/>
    <dgm:cxn modelId="{C919E2DA-B1B5-4E58-86D3-5C30DC2A1F7B}" type="presOf" srcId="{19B95B57-33C1-434D-AF4C-0C0CE286EDEC}" destId="{D32FCF90-3D7A-4DFC-B974-51D0F588C119}" srcOrd="0" destOrd="0" presId="urn:microsoft.com/office/officeart/2005/8/layout/StepDownProcess"/>
    <dgm:cxn modelId="{EA445BD6-AB0B-4662-B783-988505579E73}" srcId="{571D0A83-119A-4DBF-A146-3176D660B4C6}" destId="{073DA13D-2504-4D7B-AB61-1C5D213D802E}" srcOrd="1" destOrd="0" parTransId="{04142072-09FF-4C1D-88CE-0CD6FCD9BA4E}" sibTransId="{1C0A1C4A-0EB9-479A-924A-7417129C7221}"/>
    <dgm:cxn modelId="{D62690EF-EB90-4790-B5BA-DB1BEA6EEEF3}" srcId="{571D0A83-119A-4DBF-A146-3176D660B4C6}" destId="{661E6CB2-76DE-48E9-BB5C-036BE93E47C8}" srcOrd="3" destOrd="0" parTransId="{522440E2-291C-4F6B-9BC8-E5B8A8B8EA7C}" sibTransId="{F5554CC4-FB1E-421C-B196-C4474442F33D}"/>
    <dgm:cxn modelId="{F92AF33C-12EB-4C8D-BD92-12820CBA1FB2}" type="presOf" srcId="{073DA13D-2504-4D7B-AB61-1C5D213D802E}" destId="{A3E7932F-B237-4EED-ACAD-CF23EEC018FD}" srcOrd="0" destOrd="0" presId="urn:microsoft.com/office/officeart/2005/8/layout/StepDownProcess"/>
    <dgm:cxn modelId="{B5796148-7D23-4F0A-A6EE-CC07C706BEBF}" type="presOf" srcId="{D85B9E67-B34F-4BB3-9268-A61786CA0AEB}" destId="{AE5404E6-E4F5-4311-924F-26F889CF5A11}" srcOrd="0" destOrd="0" presId="urn:microsoft.com/office/officeart/2005/8/layout/StepDownProcess"/>
    <dgm:cxn modelId="{D6E59157-7B90-4178-8127-44DC3674A1CE}" srcId="{571D0A83-119A-4DBF-A146-3176D660B4C6}" destId="{D85B9E67-B34F-4BB3-9268-A61786CA0AEB}" srcOrd="0" destOrd="0" parTransId="{27F5D831-0434-4031-9FD4-D502D173700B}" sibTransId="{42E67C2A-C441-4720-8A48-6DB103AA6248}"/>
    <dgm:cxn modelId="{2A94AF54-F494-42F9-89FF-9199CC484486}" type="presOf" srcId="{661E6CB2-76DE-48E9-BB5C-036BE93E47C8}" destId="{08922522-B3B5-47AF-9F25-6A58D1E9DC97}" srcOrd="0" destOrd="0" presId="urn:microsoft.com/office/officeart/2005/8/layout/StepDownProcess"/>
    <dgm:cxn modelId="{80862DAC-1B60-4FAD-88AA-38941B0CFA5D}" type="presParOf" srcId="{56373B2E-CD72-4AF2-9E12-E486106B62CD}" destId="{C90B1A7E-F2C7-40AB-B34F-01F6ADF70E8C}" srcOrd="0" destOrd="0" presId="urn:microsoft.com/office/officeart/2005/8/layout/StepDownProcess"/>
    <dgm:cxn modelId="{81946CF6-68B3-42EB-B6F3-0186F5DA1B81}" type="presParOf" srcId="{C90B1A7E-F2C7-40AB-B34F-01F6ADF70E8C}" destId="{EE7E6B71-AC7D-4D7A-AC2B-CF20E3CC25B4}" srcOrd="0" destOrd="0" presId="urn:microsoft.com/office/officeart/2005/8/layout/StepDownProcess"/>
    <dgm:cxn modelId="{5B457B9C-898F-4958-82C4-F5D461BC4244}" type="presParOf" srcId="{C90B1A7E-F2C7-40AB-B34F-01F6ADF70E8C}" destId="{AE5404E6-E4F5-4311-924F-26F889CF5A11}" srcOrd="1" destOrd="0" presId="urn:microsoft.com/office/officeart/2005/8/layout/StepDownProcess"/>
    <dgm:cxn modelId="{6919F5B2-7C0E-43ED-A9C4-FD9FAB2983C9}" type="presParOf" srcId="{C90B1A7E-F2C7-40AB-B34F-01F6ADF70E8C}" destId="{E3B673A8-87FB-483E-8371-B09EF6A9085F}" srcOrd="2" destOrd="0" presId="urn:microsoft.com/office/officeart/2005/8/layout/StepDownProcess"/>
    <dgm:cxn modelId="{5617D9A9-11A3-4CBF-8803-72C7B5434854}" type="presParOf" srcId="{56373B2E-CD72-4AF2-9E12-E486106B62CD}" destId="{DFBF7AD7-B92A-46D0-AD4B-6D22644CFAFE}" srcOrd="1" destOrd="0" presId="urn:microsoft.com/office/officeart/2005/8/layout/StepDownProcess"/>
    <dgm:cxn modelId="{B2D122F3-09C2-4A22-8B4D-62D41A5BCE39}" type="presParOf" srcId="{56373B2E-CD72-4AF2-9E12-E486106B62CD}" destId="{CA8A7CEC-8A55-4EFD-8D64-C876840A78A7}" srcOrd="2" destOrd="0" presId="urn:microsoft.com/office/officeart/2005/8/layout/StepDownProcess"/>
    <dgm:cxn modelId="{705DF8D1-383E-4A95-9E9E-7AA6909E327C}" type="presParOf" srcId="{CA8A7CEC-8A55-4EFD-8D64-C876840A78A7}" destId="{E446D813-C3B8-404D-ABFB-EAAAC3571829}" srcOrd="0" destOrd="0" presId="urn:microsoft.com/office/officeart/2005/8/layout/StepDownProcess"/>
    <dgm:cxn modelId="{61B1313B-294E-4344-90E8-E435E1E2AF89}" type="presParOf" srcId="{CA8A7CEC-8A55-4EFD-8D64-C876840A78A7}" destId="{A3E7932F-B237-4EED-ACAD-CF23EEC018FD}" srcOrd="1" destOrd="0" presId="urn:microsoft.com/office/officeart/2005/8/layout/StepDownProcess"/>
    <dgm:cxn modelId="{A0B7B293-4A8D-4D94-B5F3-F37B57B80320}" type="presParOf" srcId="{CA8A7CEC-8A55-4EFD-8D64-C876840A78A7}" destId="{94EFB84E-9832-4CB7-A3B5-F6B3BF5393A5}" srcOrd="2" destOrd="0" presId="urn:microsoft.com/office/officeart/2005/8/layout/StepDownProcess"/>
    <dgm:cxn modelId="{27C5C5E3-E92C-4997-96EA-C8972E6A8008}" type="presParOf" srcId="{56373B2E-CD72-4AF2-9E12-E486106B62CD}" destId="{59DAED11-3AC6-420F-AC26-1CA2E2DD5DB2}" srcOrd="3" destOrd="0" presId="urn:microsoft.com/office/officeart/2005/8/layout/StepDownProcess"/>
    <dgm:cxn modelId="{1CAC3B22-1FDE-44DB-802F-DE3587EB0439}" type="presParOf" srcId="{56373B2E-CD72-4AF2-9E12-E486106B62CD}" destId="{F7B8203C-3433-4472-ABAE-C483F427A5B2}" srcOrd="4" destOrd="0" presId="urn:microsoft.com/office/officeart/2005/8/layout/StepDownProcess"/>
    <dgm:cxn modelId="{2040A5A4-1F46-4DEE-9160-293FCC099991}" type="presParOf" srcId="{F7B8203C-3433-4472-ABAE-C483F427A5B2}" destId="{2A68DD74-131C-404C-91C9-4B1E93B27A5D}" srcOrd="0" destOrd="0" presId="urn:microsoft.com/office/officeart/2005/8/layout/StepDownProcess"/>
    <dgm:cxn modelId="{81358500-2E66-426C-831C-25EFE88D81F9}" type="presParOf" srcId="{F7B8203C-3433-4472-ABAE-C483F427A5B2}" destId="{D32FCF90-3D7A-4DFC-B974-51D0F588C119}" srcOrd="1" destOrd="0" presId="urn:microsoft.com/office/officeart/2005/8/layout/StepDownProcess"/>
    <dgm:cxn modelId="{106172E2-1464-4FA2-B853-8DD4E7DC7DA1}" type="presParOf" srcId="{F7B8203C-3433-4472-ABAE-C483F427A5B2}" destId="{7987C998-A07A-464F-A189-0658D940B887}" srcOrd="2" destOrd="0" presId="urn:microsoft.com/office/officeart/2005/8/layout/StepDownProcess"/>
    <dgm:cxn modelId="{39D60A76-5919-4944-A350-A65628123611}" type="presParOf" srcId="{56373B2E-CD72-4AF2-9E12-E486106B62CD}" destId="{78CE0A42-5E3E-41B6-985C-EE003FE92BE6}" srcOrd="5" destOrd="0" presId="urn:microsoft.com/office/officeart/2005/8/layout/StepDownProcess"/>
    <dgm:cxn modelId="{B8050D3C-1F62-4ECD-8ACE-96E327AEF8C2}" type="presParOf" srcId="{56373B2E-CD72-4AF2-9E12-E486106B62CD}" destId="{2E5467E1-20FE-4528-8DC8-B528F550608C}" srcOrd="6" destOrd="0" presId="urn:microsoft.com/office/officeart/2005/8/layout/StepDownProcess"/>
    <dgm:cxn modelId="{CA760D9C-6EAF-4BB3-8119-5A59B9098985}" type="presParOf" srcId="{2E5467E1-20FE-4528-8DC8-B528F550608C}" destId="{08922522-B3B5-47AF-9F25-6A58D1E9DC97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E6B71-AC7D-4D7A-AC2B-CF20E3CC25B4}">
      <dsp:nvSpPr>
        <dsp:cNvPr id="0" name=""/>
        <dsp:cNvSpPr/>
      </dsp:nvSpPr>
      <dsp:spPr>
        <a:xfrm rot="5400000">
          <a:off x="811454" y="848299"/>
          <a:ext cx="744991" cy="8481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404E6-E4F5-4311-924F-26F889CF5A11}">
      <dsp:nvSpPr>
        <dsp:cNvPr id="0" name=""/>
        <dsp:cNvSpPr/>
      </dsp:nvSpPr>
      <dsp:spPr>
        <a:xfrm>
          <a:off x="614076" y="22461"/>
          <a:ext cx="1254127" cy="8778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Tekton Pro"/>
            </a:rPr>
            <a:t>SMALLZ </a:t>
          </a:r>
          <a:r>
            <a:rPr lang="en-US" sz="1300" kern="1200" dirty="0" smtClean="0"/>
            <a:t>   Designers</a:t>
          </a:r>
          <a:endParaRPr lang="en-US" sz="1300" kern="1200" dirty="0"/>
        </a:p>
      </dsp:txBody>
      <dsp:txXfrm>
        <a:off x="656937" y="65322"/>
        <a:ext cx="1168405" cy="792126"/>
      </dsp:txXfrm>
    </dsp:sp>
    <dsp:sp modelId="{E3B673A8-87FB-483E-8371-B09EF6A9085F}">
      <dsp:nvSpPr>
        <dsp:cNvPr id="0" name=""/>
        <dsp:cNvSpPr/>
      </dsp:nvSpPr>
      <dsp:spPr>
        <a:xfrm>
          <a:off x="1868203" y="106184"/>
          <a:ext cx="912132" cy="70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46D813-C3B8-404D-ABFB-EAAAC3571829}">
      <dsp:nvSpPr>
        <dsp:cNvPr id="0" name=""/>
        <dsp:cNvSpPr/>
      </dsp:nvSpPr>
      <dsp:spPr>
        <a:xfrm rot="5400000">
          <a:off x="1851259" y="1834413"/>
          <a:ext cx="744991" cy="8481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E7932F-B237-4EED-ACAD-CF23EEC018FD}">
      <dsp:nvSpPr>
        <dsp:cNvPr id="0" name=""/>
        <dsp:cNvSpPr/>
      </dsp:nvSpPr>
      <dsp:spPr>
        <a:xfrm>
          <a:off x="1653881" y="1008575"/>
          <a:ext cx="1254127" cy="8778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Manufacturers</a:t>
          </a:r>
          <a:endParaRPr lang="en-US" sz="1300" kern="1200" dirty="0"/>
        </a:p>
      </dsp:txBody>
      <dsp:txXfrm>
        <a:off x="1696742" y="1051436"/>
        <a:ext cx="1168405" cy="792126"/>
      </dsp:txXfrm>
    </dsp:sp>
    <dsp:sp modelId="{94EFB84E-9832-4CB7-A3B5-F6B3BF5393A5}">
      <dsp:nvSpPr>
        <dsp:cNvPr id="0" name=""/>
        <dsp:cNvSpPr/>
      </dsp:nvSpPr>
      <dsp:spPr>
        <a:xfrm>
          <a:off x="2908008" y="1092297"/>
          <a:ext cx="912132" cy="70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68DD74-131C-404C-91C9-4B1E93B27A5D}">
      <dsp:nvSpPr>
        <dsp:cNvPr id="0" name=""/>
        <dsp:cNvSpPr/>
      </dsp:nvSpPr>
      <dsp:spPr>
        <a:xfrm rot="5400000">
          <a:off x="2891063" y="2820526"/>
          <a:ext cx="744991" cy="84814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FCF90-3D7A-4DFC-B974-51D0F588C119}">
      <dsp:nvSpPr>
        <dsp:cNvPr id="0" name=""/>
        <dsp:cNvSpPr/>
      </dsp:nvSpPr>
      <dsp:spPr>
        <a:xfrm>
          <a:off x="2693686" y="1994688"/>
          <a:ext cx="1254127" cy="8778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Stores</a:t>
          </a:r>
          <a:endParaRPr lang="en-US" sz="1300" kern="1200" dirty="0"/>
        </a:p>
      </dsp:txBody>
      <dsp:txXfrm>
        <a:off x="2736547" y="2037549"/>
        <a:ext cx="1168405" cy="792126"/>
      </dsp:txXfrm>
    </dsp:sp>
    <dsp:sp modelId="{7987C998-A07A-464F-A189-0658D940B887}">
      <dsp:nvSpPr>
        <dsp:cNvPr id="0" name=""/>
        <dsp:cNvSpPr/>
      </dsp:nvSpPr>
      <dsp:spPr>
        <a:xfrm>
          <a:off x="3947813" y="2078411"/>
          <a:ext cx="912132" cy="709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922522-B3B5-47AF-9F25-6A58D1E9DC97}">
      <dsp:nvSpPr>
        <dsp:cNvPr id="0" name=""/>
        <dsp:cNvSpPr/>
      </dsp:nvSpPr>
      <dsp:spPr>
        <a:xfrm>
          <a:off x="3733491" y="2980801"/>
          <a:ext cx="1254127" cy="877848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Customers</a:t>
          </a:r>
          <a:endParaRPr lang="en-US" sz="1300" kern="1200" dirty="0"/>
        </a:p>
      </dsp:txBody>
      <dsp:txXfrm>
        <a:off x="3776352" y="3023662"/>
        <a:ext cx="1168405" cy="7921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3949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0671" y="0"/>
            <a:ext cx="4053948" cy="3530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EDAF60-8C57-470D-BA96-DE8632BDB663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2450" y="882650"/>
            <a:ext cx="3171825" cy="237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5041" y="3393799"/>
            <a:ext cx="7486644" cy="27775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00241"/>
            <a:ext cx="4053949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0671" y="6700241"/>
            <a:ext cx="4053948" cy="3530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1B881-F602-4C74-89B3-B3A795FC8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83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6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39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19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210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16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0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6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12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9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40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1B881-F602-4C74-89B3-B3A795FC8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6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224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74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5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3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66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5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8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6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199" y="84907"/>
            <a:ext cx="6325215" cy="1345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0244" y="1825625"/>
            <a:ext cx="6185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DF8F-30C6-46B2-8698-B1A28BD61EEF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3CC69-2BEC-4502-AC9F-743132BAC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79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AF1E2D"/>
            </a:solidFill>
          </a:ln>
          <a:solidFill>
            <a:srgbClr val="003E87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  <a:latin typeface="Tekton Pro Ext" panose="020F06050202080209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ekton Pro" panose="020F06030202080209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ekton Pro" panose="020F06030202080209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ekton Pro" panose="020F06030202080209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kton Pro" panose="020F06030202080209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ekton Pro" panose="020F06030202080209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bing.com/images/search?q=billboards&amp;view=detailv2&amp;&amp;id=439CA872F66843F88F8FA520EBB9A19DF307B074&amp;selectedIndex=2&amp;ccid=/mpGLA4d&amp;simid=608006897553442361&amp;thid=OIP.Mfe6a462c0e1dc0931e5e755db95bd6c3o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756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Financial Plan</a:t>
            </a:r>
            <a:br>
              <a:rPr lang="en-US" dirty="0" smtClean="0"/>
            </a:br>
            <a:r>
              <a:rPr lang="en-US" sz="2200" dirty="0" smtClean="0"/>
              <a:t>1 Year Income &amp; Expenses</a:t>
            </a: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6193" y="1939063"/>
            <a:ext cx="7059537" cy="40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4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</a:t>
            </a:r>
            <a:br>
              <a:rPr lang="en-US" dirty="0"/>
            </a:br>
            <a:r>
              <a:rPr lang="en-US" sz="2000" dirty="0"/>
              <a:t>5 </a:t>
            </a:r>
            <a:r>
              <a:rPr lang="en-US" sz="2000" dirty="0" smtClean="0"/>
              <a:t>Year Income, Growth &amp; Expenses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1224" y="1819568"/>
            <a:ext cx="6184900" cy="426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08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Metrics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Actual Sales</a:t>
            </a:r>
          </a:p>
          <a:p>
            <a:r>
              <a:rPr lang="en-US" dirty="0" smtClean="0"/>
              <a:t>Licensing/ Patents</a:t>
            </a:r>
          </a:p>
          <a:p>
            <a:r>
              <a:rPr lang="en-US" dirty="0" smtClean="0"/>
              <a:t>Total Expenses</a:t>
            </a:r>
          </a:p>
          <a:p>
            <a:r>
              <a:rPr lang="en-US" dirty="0" smtClean="0"/>
              <a:t>Estimates Sales Revenue</a:t>
            </a:r>
          </a:p>
          <a:p>
            <a:r>
              <a:rPr lang="en-US" dirty="0" smtClean="0"/>
              <a:t>Start-</a:t>
            </a:r>
            <a:r>
              <a:rPr lang="en-US" dirty="0"/>
              <a:t>u</a:t>
            </a:r>
            <a:r>
              <a:rPr lang="en-US" dirty="0" smtClean="0"/>
              <a:t>p Costs </a:t>
            </a:r>
          </a:p>
          <a:p>
            <a:r>
              <a:rPr lang="en-US" dirty="0" smtClean="0"/>
              <a:t>Target Market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56" y="218616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07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8224" y="0"/>
            <a:ext cx="7641143" cy="1345687"/>
          </a:xfrm>
        </p:spPr>
        <p:txBody>
          <a:bodyPr>
            <a:normAutofit/>
          </a:bodyPr>
          <a:lstStyle/>
          <a:p>
            <a:r>
              <a:rPr lang="en-US" sz="3800" dirty="0" smtClean="0"/>
              <a:t>Competitive Advantage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Only store to offer exclusively petite adult </a:t>
            </a:r>
            <a:r>
              <a:rPr lang="en-US" sz="2400" dirty="0"/>
              <a:t>styles and </a:t>
            </a:r>
            <a:r>
              <a:rPr lang="en-US" sz="2400" dirty="0" smtClean="0"/>
              <a:t>designs. </a:t>
            </a:r>
          </a:p>
          <a:p>
            <a:r>
              <a:rPr lang="en-US" sz="2400" dirty="0" smtClean="0"/>
              <a:t>Smallz </a:t>
            </a:r>
            <a:r>
              <a:rPr lang="en-US" sz="2400" dirty="0"/>
              <a:t>will also have an entire store of petite size clothing, while many stores only have as much as one rack in their entire store for petite women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 Licensing</a:t>
            </a:r>
          </a:p>
          <a:p>
            <a:pPr lvl="1"/>
            <a:r>
              <a:rPr lang="en-US" dirty="0" smtClean="0"/>
              <a:t>Business Security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961" y="3947694"/>
            <a:ext cx="2650210" cy="17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55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0244" y="1825625"/>
            <a:ext cx="6356556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Petite size clothes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Age Appropriate styles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Affordable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Variety of Departments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/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000" dirty="0" smtClean="0"/>
              <a:t>We </a:t>
            </a:r>
            <a:r>
              <a:rPr lang="en-US" sz="2000" dirty="0"/>
              <a:t>are asking </a:t>
            </a:r>
            <a:r>
              <a:rPr lang="en-US" sz="2000" dirty="0" smtClean="0"/>
              <a:t>for a $300,000 loan </a:t>
            </a:r>
            <a:r>
              <a:rPr lang="en-US" sz="2000" dirty="0"/>
              <a:t>for 30% in the </a:t>
            </a:r>
            <a:r>
              <a:rPr lang="en-US" sz="2000" dirty="0" smtClean="0"/>
              <a:t>company </a:t>
            </a:r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06" y="1985210"/>
            <a:ext cx="2212139" cy="2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5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2009" y="0"/>
            <a:ext cx="6325215" cy="1345687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Clothing company which sells petite clothes for women ages 16-30</a:t>
            </a:r>
          </a:p>
          <a:p>
            <a:r>
              <a:rPr lang="en-US" dirty="0" smtClean="0"/>
              <a:t>Brick and Mortar and Click and Mortar</a:t>
            </a:r>
          </a:p>
          <a:p>
            <a:r>
              <a:rPr lang="en-US" dirty="0" smtClean="0"/>
              <a:t>No direct competition</a:t>
            </a:r>
          </a:p>
          <a:p>
            <a:r>
              <a:rPr lang="en-US" dirty="0" smtClean="0"/>
              <a:t>Located in Ogden, 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506" y="4258491"/>
            <a:ext cx="2860549" cy="17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75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Clothes do not fit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Too Expensive 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en-US" dirty="0" smtClean="0"/>
              <a:t>Small selection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47" y="3714983"/>
            <a:ext cx="2979249" cy="2085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530" y="2789745"/>
            <a:ext cx="2595084" cy="208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1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2522" y="0"/>
            <a:ext cx="6541478" cy="1345687"/>
          </a:xfrm>
        </p:spPr>
        <p:txBody>
          <a:bodyPr/>
          <a:lstStyle/>
          <a:p>
            <a:r>
              <a:rPr lang="en-US" dirty="0" smtClean="0"/>
              <a:t>Customer Segments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Demographics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Women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Ages 16-30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Under 5’4 in height</a:t>
            </a:r>
          </a:p>
          <a:p>
            <a:r>
              <a:rPr lang="en-US" sz="2400" dirty="0" smtClean="0"/>
              <a:t>Psychographic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-All social classes </a:t>
            </a:r>
          </a:p>
          <a:p>
            <a:r>
              <a:rPr lang="en-US" sz="2400" dirty="0" smtClean="0"/>
              <a:t>Behavioral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Women who want to feel confident and 	   comfortable in their outfits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35" y="2104223"/>
            <a:ext cx="2068757" cy="1897072"/>
          </a:xfrm>
          <a:prstGeom prst="rect">
            <a:avLst/>
          </a:prstGeom>
          <a:noFill/>
          <a:ln w="6350"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1117998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2667" y="0"/>
            <a:ext cx="6792686" cy="1345687"/>
          </a:xfrm>
        </p:spPr>
        <p:txBody>
          <a:bodyPr>
            <a:normAutofit/>
          </a:bodyPr>
          <a:lstStyle/>
          <a:p>
            <a:r>
              <a:rPr lang="en-US" sz="3400" dirty="0" smtClean="0"/>
              <a:t>Unique Value Proposition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Similar in size to common clothing retailers </a:t>
            </a:r>
          </a:p>
          <a:p>
            <a:pPr lvl="1"/>
            <a:r>
              <a:rPr lang="en-US" sz="2000" dirty="0" smtClean="0"/>
              <a:t>H&amp;M and Justice (i.e. store size)</a:t>
            </a:r>
          </a:p>
          <a:p>
            <a:r>
              <a:rPr lang="en-US" sz="2400" dirty="0" smtClean="0"/>
              <a:t>Unique for petite sizes in age appropriate designs and styles</a:t>
            </a:r>
          </a:p>
          <a:p>
            <a:r>
              <a:rPr lang="en-US" sz="2400" dirty="0" smtClean="0"/>
              <a:t>Huge variety of prices, departments, styles, and patterns</a:t>
            </a:r>
          </a:p>
          <a:p>
            <a:r>
              <a:rPr lang="en-US" sz="2400" dirty="0" smtClean="0"/>
              <a:t>Offers Custom Smallz </a:t>
            </a:r>
          </a:p>
          <a:p>
            <a:r>
              <a:rPr lang="en-US" sz="2400" dirty="0" smtClean="0"/>
              <a:t>No direct competition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83" y="4058785"/>
            <a:ext cx="1636876" cy="179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8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dirty="0"/>
              <a:t>Wide variety of sizes so the clothes will fit properly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dirty="0"/>
              <a:t>Full range of prices to make the clothes more affordable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dirty="0"/>
              <a:t>Several departments to give customers endless options of clothes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73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457801"/>
              </p:ext>
            </p:extLst>
          </p:nvPr>
        </p:nvGraphicFramePr>
        <p:xfrm>
          <a:off x="2743199" y="1868660"/>
          <a:ext cx="5601695" cy="3881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9627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Advertising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Social Media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Radio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Billboards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- Apps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b="1" dirty="0" smtClean="0"/>
              <a:t>Licensing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- Smallz will license the measurements, designs, and styles of their clothing. There will also be a copyright of the name of the business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" r="51645"/>
          <a:stretch/>
        </p:blipFill>
        <p:spPr>
          <a:xfrm>
            <a:off x="5514510" y="2068947"/>
            <a:ext cx="782592" cy="788425"/>
          </a:xfrm>
          <a:prstGeom prst="rect">
            <a:avLst/>
          </a:prstGeom>
        </p:spPr>
      </p:pic>
      <p:pic>
        <p:nvPicPr>
          <p:cNvPr id="10" name="Content Placeholder 3" descr="http://tse1.mm.bing.net/th?&amp;id=OIP.Mfe6a462c0e1dc0931e5e755db95bd6c3o0&amp;w=300&amp;h=227&amp;c=0&amp;pid=1.9&amp;rs=0&amp;p=0&amp;r=0">
            <a:hlinkClick r:id="rId4" tooltip="&quot;View image details&quot;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60" y="3121476"/>
            <a:ext cx="1139710" cy="884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age result for apps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2" y="1877527"/>
            <a:ext cx="1228096" cy="88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06" y="3340816"/>
            <a:ext cx="876031" cy="987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457" y="3145312"/>
            <a:ext cx="837282" cy="83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58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Lifetime Values </a:t>
            </a:r>
            <a:endParaRPr lang="en-US" dirty="0"/>
          </a:p>
        </p:txBody>
      </p:sp>
      <p:pic>
        <p:nvPicPr>
          <p:cNvPr id="4" name="Content Placeholder 3" descr="Image result for cusomter lifetime values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4"/>
          <a:stretch/>
        </p:blipFill>
        <p:spPr bwMode="auto">
          <a:xfrm>
            <a:off x="3291183" y="2137143"/>
            <a:ext cx="4391025" cy="26068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849820" y="4863015"/>
            <a:ext cx="5273749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200000"/>
              </a:lnSpc>
            </a:pPr>
            <a:r>
              <a:rPr lang="en-US" sz="1600" dirty="0" smtClean="0">
                <a:latin typeface="Tekton Pro" panose="020F06030202080209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Estimated </a:t>
            </a:r>
            <a:r>
              <a:rPr lang="en-US" sz="1600" dirty="0">
                <a:latin typeface="Tekton Pro" panose="020F06030202080209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Lifetime Value:  </a:t>
            </a:r>
            <a:r>
              <a:rPr lang="en-US" sz="2000" dirty="0">
                <a:latin typeface="Tekton Pro" panose="020F06030202080209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$139.98</a:t>
            </a:r>
            <a:endParaRPr lang="en-US" sz="1400" dirty="0">
              <a:effectLst/>
              <a:latin typeface="Tekton Pro" panose="020F06030202080209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378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</TotalTime>
  <Words>238</Words>
  <Application>Microsoft Office PowerPoint</Application>
  <PresentationFormat>On-screen Show (4:3)</PresentationFormat>
  <Paragraphs>85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Tekton Pro</vt:lpstr>
      <vt:lpstr>Tekton Pro Ext</vt:lpstr>
      <vt:lpstr>Times New Roman</vt:lpstr>
      <vt:lpstr>Office Theme</vt:lpstr>
      <vt:lpstr>PowerPoint Presentation</vt:lpstr>
      <vt:lpstr>Introduction</vt:lpstr>
      <vt:lpstr>Problem</vt:lpstr>
      <vt:lpstr>Customer Segments </vt:lpstr>
      <vt:lpstr>Unique Value Proposition </vt:lpstr>
      <vt:lpstr>Solutions</vt:lpstr>
      <vt:lpstr>Channels</vt:lpstr>
      <vt:lpstr>Revenue</vt:lpstr>
      <vt:lpstr>Lifetime Values </vt:lpstr>
      <vt:lpstr>Financial Plan 1 Year Income &amp; Expenses</vt:lpstr>
      <vt:lpstr>Financial Plan 5 Year Income, Growth &amp; Expenses</vt:lpstr>
      <vt:lpstr>Key Metrics </vt:lpstr>
      <vt:lpstr>Competitive Advantage</vt:lpstr>
      <vt:lpstr>Overview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Dale Pollard</dc:creator>
  <cp:lastModifiedBy>Tori Pollard</cp:lastModifiedBy>
  <cp:revision>38</cp:revision>
  <cp:lastPrinted>2017-02-22T14:50:00Z</cp:lastPrinted>
  <dcterms:created xsi:type="dcterms:W3CDTF">2017-02-15T17:43:09Z</dcterms:created>
  <dcterms:modified xsi:type="dcterms:W3CDTF">2017-10-30T16:38:03Z</dcterms:modified>
</cp:coreProperties>
</file>