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24"/>
  </p:handoutMasterIdLst>
  <p:sldIdLst>
    <p:sldId id="288" r:id="rId2"/>
    <p:sldId id="289" r:id="rId3"/>
    <p:sldId id="284" r:id="rId4"/>
    <p:sldId id="263" r:id="rId5"/>
    <p:sldId id="257" r:id="rId6"/>
    <p:sldId id="258" r:id="rId7"/>
    <p:sldId id="259" r:id="rId8"/>
    <p:sldId id="260" r:id="rId9"/>
    <p:sldId id="261" r:id="rId10"/>
    <p:sldId id="262" r:id="rId11"/>
    <p:sldId id="268" r:id="rId12"/>
    <p:sldId id="269" r:id="rId13"/>
    <p:sldId id="273" r:id="rId14"/>
    <p:sldId id="274" r:id="rId15"/>
    <p:sldId id="276" r:id="rId16"/>
    <p:sldId id="278" r:id="rId17"/>
    <p:sldId id="280" r:id="rId18"/>
    <p:sldId id="279" r:id="rId19"/>
    <p:sldId id="282" r:id="rId20"/>
    <p:sldId id="283" r:id="rId21"/>
    <p:sldId id="285" r:id="rId22"/>
    <p:sldId id="286"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2300"/>
    <a:srgbClr val="6F352F"/>
    <a:srgbClr val="F8F8F8"/>
    <a:srgbClr val="CC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93" autoAdjust="0"/>
  </p:normalViewPr>
  <p:slideViewPr>
    <p:cSldViewPr>
      <p:cViewPr varScale="1">
        <p:scale>
          <a:sx n="138" d="100"/>
          <a:sy n="138" d="100"/>
        </p:scale>
        <p:origin x="834" y="13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ea typeface="+mn-ea"/>
              </a:defRPr>
            </a:lvl1pPr>
          </a:lstStyle>
          <a:p>
            <a:pPr>
              <a:defRPr/>
            </a:pPr>
            <a:endParaRPr lang="en-US"/>
          </a:p>
        </p:txBody>
      </p:sp>
      <p:sp>
        <p:nvSpPr>
          <p:cNvPr id="2048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ea typeface="+mn-ea"/>
              </a:defRPr>
            </a:lvl1pPr>
          </a:lstStyle>
          <a:p>
            <a:pPr>
              <a:defRPr/>
            </a:pPr>
            <a:endParaRPr lang="en-US"/>
          </a:p>
        </p:txBody>
      </p:sp>
      <p:sp>
        <p:nvSpPr>
          <p:cNvPr id="2048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ea typeface="+mn-ea"/>
              </a:defRPr>
            </a:lvl1pPr>
          </a:lstStyle>
          <a:p>
            <a:pPr>
              <a:defRPr/>
            </a:pPr>
            <a:endParaRPr lang="en-US"/>
          </a:p>
        </p:txBody>
      </p:sp>
      <p:sp>
        <p:nvSpPr>
          <p:cNvPr id="2048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4475640E-B5A0-4B7D-893A-5EF0F8FBE024}" type="slidenum">
              <a:rPr lang="en-US"/>
              <a:pPr/>
              <a:t>‹#›</a:t>
            </a:fld>
            <a:endParaRPr lang="en-US"/>
          </a:p>
        </p:txBody>
      </p:sp>
    </p:spTree>
    <p:extLst>
      <p:ext uri="{BB962C8B-B14F-4D97-AF65-F5344CB8AC3E}">
        <p14:creationId xmlns:p14="http://schemas.microsoft.com/office/powerpoint/2010/main" val="42605591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27EC0D7-763A-4401-8F41-C93B073E2E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703D518-A42C-4104-93F1-2F418A0F2B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EB36AE6-E838-4041-8027-3F75C8D9D35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75C32AD-A3E7-478E-BFC0-971AF69041D8}" type="slidenum">
              <a:rPr lang="en-US"/>
              <a:pPr/>
              <a:t>‹#›</a:t>
            </a:fld>
            <a:endParaRPr lang="en-US"/>
          </a:p>
        </p:txBody>
      </p:sp>
    </p:spTree>
    <p:extLst>
      <p:ext uri="{BB962C8B-B14F-4D97-AF65-F5344CB8AC3E}">
        <p14:creationId xmlns:p14="http://schemas.microsoft.com/office/powerpoint/2010/main" val="46046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A1DEEDC-C7F7-4DD9-AB68-00E9251133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0330133-3CA2-47F4-8B2F-F54201BB16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63725B1-247D-429B-85FB-AD54CD86B9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fld id="{C4D5A892-AD9C-4427-ABA7-990F69F2F04F}" type="slidenum">
              <a:rPr lang="en-US" smtClean="0"/>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01D5D6B-CA92-482A-B605-3C4ECE300B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E359903-B4E1-4DEA-9738-C423020546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3BEF35E-4D82-4E54-9308-D3A8896A7D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CAB7026-4766-4F6B-BB01-BFCDFB686B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E77F4E3-A179-42F8-9046-391C05BEB8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z3FA2kALSc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FFQ3cNGHg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3FA2kALScU"/>
          <p:cNvPicPr>
            <a:picLocks noGrp="1" noRot="1" noChangeAspect="1"/>
          </p:cNvPicPr>
          <p:nvPr>
            <p:ph idx="1"/>
            <a:videoFile r:link="rId1"/>
          </p:nvPr>
        </p:nvPicPr>
        <p:blipFill>
          <a:blip r:embed="rId3"/>
          <a:stretch>
            <a:fillRect/>
          </a:stretch>
        </p:blipFill>
        <p:spPr>
          <a:xfrm>
            <a:off x="152400" y="1066800"/>
            <a:ext cx="8805333" cy="4953000"/>
          </a:xfrm>
          <a:prstGeom prst="rect">
            <a:avLst/>
          </a:prstGeom>
        </p:spPr>
      </p:pic>
    </p:spTree>
    <p:extLst>
      <p:ext uri="{BB962C8B-B14F-4D97-AF65-F5344CB8AC3E}">
        <p14:creationId xmlns:p14="http://schemas.microsoft.com/office/powerpoint/2010/main" val="96932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body" sz="half" idx="1"/>
          </p:nvPr>
        </p:nvSpPr>
        <p:spPr>
          <a:xfrm>
            <a:off x="4953000" y="1524000"/>
            <a:ext cx="4038600" cy="4953000"/>
          </a:xfrm>
          <a:solidFill>
            <a:schemeClr val="accent2">
              <a:lumMod val="75000"/>
            </a:schemeClr>
          </a:solidFill>
        </p:spPr>
        <p:txBody>
          <a:bodyPr>
            <a:normAutofit fontScale="92500"/>
          </a:bodyPr>
          <a:lstStyle/>
          <a:p>
            <a:pPr eaLnBrk="1" hangingPunct="1">
              <a:buClrTx/>
              <a:buFont typeface="Arial"/>
              <a:buChar char="•"/>
            </a:pPr>
            <a:r>
              <a:rPr lang="en-US" sz="2600" dirty="0" smtClean="0">
                <a:solidFill>
                  <a:schemeClr val="bg1"/>
                </a:solidFill>
              </a:rPr>
              <a:t>Prepare the </a:t>
            </a:r>
            <a:r>
              <a:rPr lang="en-US" sz="2600" u="sng" dirty="0" smtClean="0">
                <a:solidFill>
                  <a:schemeClr val="bg1"/>
                </a:solidFill>
              </a:rPr>
              <a:t>physical facilities</a:t>
            </a:r>
            <a:r>
              <a:rPr lang="en-US" sz="2600" dirty="0" smtClean="0">
                <a:solidFill>
                  <a:schemeClr val="bg1"/>
                </a:solidFill>
              </a:rPr>
              <a:t> (meeting venue). Plan for the unexpected.</a:t>
            </a:r>
          </a:p>
          <a:p>
            <a:pPr eaLnBrk="1" hangingPunct="1">
              <a:buClrTx/>
              <a:buFont typeface="Arial"/>
              <a:buChar char="•"/>
            </a:pPr>
            <a:r>
              <a:rPr lang="en-US" sz="2600" u="sng" dirty="0" smtClean="0">
                <a:solidFill>
                  <a:schemeClr val="bg1"/>
                </a:solidFill>
              </a:rPr>
              <a:t>Prepare</a:t>
            </a:r>
            <a:r>
              <a:rPr lang="en-US" sz="2600" dirty="0" smtClean="0">
                <a:solidFill>
                  <a:schemeClr val="bg1"/>
                </a:solidFill>
              </a:rPr>
              <a:t> the group members</a:t>
            </a:r>
          </a:p>
          <a:p>
            <a:pPr marL="916686" lvl="1" indent="-514350">
              <a:buClrTx/>
              <a:buFont typeface="Arial"/>
              <a:buChar char="•"/>
            </a:pPr>
            <a:r>
              <a:rPr lang="en-US" sz="2400" dirty="0" smtClean="0">
                <a:solidFill>
                  <a:schemeClr val="bg1"/>
                </a:solidFill>
              </a:rPr>
              <a:t>Send out agenda if necessary.</a:t>
            </a:r>
          </a:p>
          <a:p>
            <a:pPr eaLnBrk="1" hangingPunct="1">
              <a:buClrTx/>
              <a:buFont typeface="Arial"/>
              <a:buChar char="•"/>
            </a:pPr>
            <a:r>
              <a:rPr lang="en-US" sz="2600" dirty="0" smtClean="0">
                <a:solidFill>
                  <a:schemeClr val="bg1"/>
                </a:solidFill>
              </a:rPr>
              <a:t>Keep </a:t>
            </a:r>
            <a:r>
              <a:rPr lang="en-US" sz="2600" u="sng" dirty="0" smtClean="0">
                <a:solidFill>
                  <a:schemeClr val="bg1"/>
                </a:solidFill>
              </a:rPr>
              <a:t>control</a:t>
            </a:r>
            <a:r>
              <a:rPr lang="en-US" sz="2600" dirty="0" smtClean="0">
                <a:solidFill>
                  <a:schemeClr val="bg1"/>
                </a:solidFill>
              </a:rPr>
              <a:t> over the meeting.</a:t>
            </a:r>
          </a:p>
          <a:p>
            <a:pPr marL="916686" lvl="1" indent="-514350">
              <a:buClrTx/>
              <a:buFont typeface="Arial"/>
              <a:buChar char="•"/>
            </a:pPr>
            <a:r>
              <a:rPr lang="en-US" sz="2400" dirty="0" smtClean="0">
                <a:solidFill>
                  <a:schemeClr val="bg1"/>
                </a:solidFill>
              </a:rPr>
              <a:t>Deal with arguers, private talkers.</a:t>
            </a:r>
          </a:p>
          <a:p>
            <a:pPr marL="916686" lvl="1" indent="-514350">
              <a:buClrTx/>
              <a:buFont typeface="Arial"/>
              <a:buChar char="•"/>
            </a:pPr>
            <a:r>
              <a:rPr lang="en-US" sz="2600" dirty="0" smtClean="0">
                <a:solidFill>
                  <a:schemeClr val="bg1"/>
                </a:solidFill>
              </a:rPr>
              <a:t>Try to involve all in attendance.</a:t>
            </a:r>
          </a:p>
          <a:p>
            <a:pPr eaLnBrk="1" hangingPunct="1">
              <a:buClrTx/>
              <a:buFont typeface="Arial"/>
              <a:buChar char="•"/>
            </a:pPr>
            <a:r>
              <a:rPr lang="en-US" sz="2600" u="sng" dirty="0" smtClean="0">
                <a:solidFill>
                  <a:schemeClr val="bg1"/>
                </a:solidFill>
              </a:rPr>
              <a:t>Keep records</a:t>
            </a:r>
            <a:r>
              <a:rPr lang="en-US" sz="2600" dirty="0" smtClean="0">
                <a:solidFill>
                  <a:schemeClr val="bg1"/>
                </a:solidFill>
              </a:rPr>
              <a:t>.</a:t>
            </a:r>
          </a:p>
          <a:p>
            <a:pPr eaLnBrk="1" hangingPunct="1"/>
            <a:endParaRPr lang="en-US" sz="2400" b="1" dirty="0" smtClean="0">
              <a:latin typeface="Comic Sans MS" charset="0"/>
            </a:endParaRPr>
          </a:p>
        </p:txBody>
      </p:sp>
      <p:sp>
        <p:nvSpPr>
          <p:cNvPr id="5" name="Rectangle 2"/>
          <p:cNvSpPr>
            <a:spLocks noGrp="1" noChangeArrowheads="1"/>
          </p:cNvSpPr>
          <p:nvPr>
            <p:ph type="title"/>
          </p:nvPr>
        </p:nvSpPr>
        <p:spPr>
          <a:xfrm>
            <a:off x="152400" y="533400"/>
            <a:ext cx="8839200" cy="914400"/>
          </a:xfrm>
          <a:solidFill>
            <a:srgbClr val="3E2300"/>
          </a:solidFill>
        </p:spPr>
        <p:txBody>
          <a:bodyPr>
            <a:noAutofit/>
          </a:bodyPr>
          <a:lstStyle/>
          <a:p>
            <a:pPr eaLnBrk="1" hangingPunct="1"/>
            <a:r>
              <a:rPr lang="en-US" sz="3200" b="1" dirty="0" smtClean="0">
                <a:solidFill>
                  <a:schemeClr val="bg1"/>
                </a:solidFill>
              </a:rPr>
              <a:t>3. What are some effective</a:t>
            </a:r>
            <a:br>
              <a:rPr lang="en-US" sz="3200" b="1" dirty="0" smtClean="0">
                <a:solidFill>
                  <a:schemeClr val="bg1"/>
                </a:solidFill>
              </a:rPr>
            </a:br>
            <a:r>
              <a:rPr lang="en-US" sz="3200" b="1" dirty="0" smtClean="0">
                <a:solidFill>
                  <a:schemeClr val="bg1"/>
                </a:solidFill>
              </a:rPr>
              <a:t>    time management guidelines?</a:t>
            </a:r>
          </a:p>
        </p:txBody>
      </p:sp>
      <p:pic>
        <p:nvPicPr>
          <p:cNvPr id="2050" name="Picture 2" descr="C:\Users\alarsen\AppData\Local\Microsoft\Windows\Temporary Internet Files\Content.IE5\A333F84D\MC9004387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62200"/>
            <a:ext cx="46736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p:cTn id="7" dur="1000" fill="hold"/>
                                        <p:tgtEl>
                                          <p:spTgt spid="1434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4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4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341">
                                            <p:txEl>
                                              <p:pRg st="1" end="1"/>
                                            </p:txEl>
                                          </p:spTgt>
                                        </p:tgtEl>
                                        <p:attrNameLst>
                                          <p:attrName>style.visibility</p:attrName>
                                        </p:attrNameLst>
                                      </p:cBhvr>
                                      <p:to>
                                        <p:strVal val="visible"/>
                                      </p:to>
                                    </p:set>
                                    <p:anim calcmode="lin" valueType="num">
                                      <p:cBhvr>
                                        <p:cTn id="15" dur="1000" fill="hold"/>
                                        <p:tgtEl>
                                          <p:spTgt spid="1434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434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434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4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341">
                                            <p:txEl>
                                              <p:pRg st="2" end="2"/>
                                            </p:txEl>
                                          </p:spTgt>
                                        </p:tgtEl>
                                        <p:attrNameLst>
                                          <p:attrName>style.visibility</p:attrName>
                                        </p:attrNameLst>
                                      </p:cBhvr>
                                      <p:to>
                                        <p:strVal val="visible"/>
                                      </p:to>
                                    </p:set>
                                    <p:anim calcmode="lin" valueType="num">
                                      <p:cBhvr>
                                        <p:cTn id="23" dur="1000" fill="hold"/>
                                        <p:tgtEl>
                                          <p:spTgt spid="1434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434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434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4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4341">
                                            <p:txEl>
                                              <p:pRg st="3" end="3"/>
                                            </p:txEl>
                                          </p:spTgt>
                                        </p:tgtEl>
                                        <p:attrNameLst>
                                          <p:attrName>style.visibility</p:attrName>
                                        </p:attrNameLst>
                                      </p:cBhvr>
                                      <p:to>
                                        <p:strVal val="visible"/>
                                      </p:to>
                                    </p:set>
                                    <p:anim calcmode="lin" valueType="num">
                                      <p:cBhvr>
                                        <p:cTn id="31" dur="1000" fill="hold"/>
                                        <p:tgtEl>
                                          <p:spTgt spid="14341">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4341">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434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34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4341">
                                            <p:txEl>
                                              <p:pRg st="4" end="4"/>
                                            </p:txEl>
                                          </p:spTgt>
                                        </p:tgtEl>
                                        <p:attrNameLst>
                                          <p:attrName>style.visibility</p:attrName>
                                        </p:attrNameLst>
                                      </p:cBhvr>
                                      <p:to>
                                        <p:strVal val="visible"/>
                                      </p:to>
                                    </p:set>
                                    <p:anim calcmode="lin" valueType="num">
                                      <p:cBhvr>
                                        <p:cTn id="39" dur="1000" fill="hold"/>
                                        <p:tgtEl>
                                          <p:spTgt spid="14341">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4341">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434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434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4341">
                                            <p:txEl>
                                              <p:pRg st="5" end="5"/>
                                            </p:txEl>
                                          </p:spTgt>
                                        </p:tgtEl>
                                        <p:attrNameLst>
                                          <p:attrName>style.visibility</p:attrName>
                                        </p:attrNameLst>
                                      </p:cBhvr>
                                      <p:to>
                                        <p:strVal val="visible"/>
                                      </p:to>
                                    </p:set>
                                    <p:anim calcmode="lin" valueType="num">
                                      <p:cBhvr>
                                        <p:cTn id="47" dur="1000" fill="hold"/>
                                        <p:tgtEl>
                                          <p:spTgt spid="14341">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14341">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1434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4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4341">
                                            <p:txEl>
                                              <p:pRg st="6" end="6"/>
                                            </p:txEl>
                                          </p:spTgt>
                                        </p:tgtEl>
                                        <p:attrNameLst>
                                          <p:attrName>style.visibility</p:attrName>
                                        </p:attrNameLst>
                                      </p:cBhvr>
                                      <p:to>
                                        <p:strVal val="visible"/>
                                      </p:to>
                                    </p:set>
                                    <p:anim calcmode="lin" valueType="num">
                                      <p:cBhvr>
                                        <p:cTn id="55" dur="1000" fill="hold"/>
                                        <p:tgtEl>
                                          <p:spTgt spid="14341">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14341">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1434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434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533400"/>
            <a:ext cx="8839200" cy="868362"/>
          </a:xfrm>
          <a:solidFill>
            <a:srgbClr val="3E2300"/>
          </a:solidFill>
        </p:spPr>
        <p:txBody>
          <a:bodyPr>
            <a:normAutofit fontScale="90000"/>
          </a:bodyPr>
          <a:lstStyle/>
          <a:p>
            <a:pPr eaLnBrk="1" hangingPunct="1"/>
            <a:r>
              <a:rPr lang="en-US" sz="3200" b="1" dirty="0" smtClean="0">
                <a:solidFill>
                  <a:schemeClr val="bg1"/>
                </a:solidFill>
              </a:rPr>
              <a:t>5. Why is delegation an important tool </a:t>
            </a:r>
            <a:br>
              <a:rPr lang="en-US" sz="3200" b="1" dirty="0" smtClean="0">
                <a:solidFill>
                  <a:schemeClr val="bg1"/>
                </a:solidFill>
              </a:rPr>
            </a:br>
            <a:r>
              <a:rPr lang="en-US" sz="3200" b="1" dirty="0" smtClean="0">
                <a:solidFill>
                  <a:schemeClr val="bg1"/>
                </a:solidFill>
              </a:rPr>
              <a:t>    for effective time management?</a:t>
            </a:r>
          </a:p>
        </p:txBody>
      </p:sp>
      <p:sp>
        <p:nvSpPr>
          <p:cNvPr id="28676" name="Rectangle 4"/>
          <p:cNvSpPr>
            <a:spLocks noGrp="1" noChangeArrowheads="1"/>
          </p:cNvSpPr>
          <p:nvPr>
            <p:ph type="body" sz="half" idx="1"/>
          </p:nvPr>
        </p:nvSpPr>
        <p:spPr>
          <a:xfrm>
            <a:off x="152400" y="1447800"/>
            <a:ext cx="8686800" cy="5181600"/>
          </a:xfrm>
          <a:solidFill>
            <a:schemeClr val="accent2">
              <a:lumMod val="75000"/>
            </a:schemeClr>
          </a:solidFill>
        </p:spPr>
        <p:txBody>
          <a:bodyPr>
            <a:noAutofit/>
          </a:bodyPr>
          <a:lstStyle/>
          <a:p>
            <a:pPr>
              <a:lnSpc>
                <a:spcPct val="80000"/>
              </a:lnSpc>
              <a:buClrTx/>
              <a:buFont typeface="Arial"/>
              <a:buChar char="•"/>
            </a:pPr>
            <a:r>
              <a:rPr lang="en-US" dirty="0" smtClean="0">
                <a:solidFill>
                  <a:schemeClr val="bg1"/>
                </a:solidFill>
              </a:rPr>
              <a:t>Delegation: </a:t>
            </a:r>
            <a:r>
              <a:rPr lang="en-US" u="sng" dirty="0" smtClean="0">
                <a:solidFill>
                  <a:schemeClr val="bg1"/>
                </a:solidFill>
              </a:rPr>
              <a:t>Entrusting an activity</a:t>
            </a:r>
            <a:r>
              <a:rPr lang="en-US" dirty="0" smtClean="0">
                <a:solidFill>
                  <a:schemeClr val="bg1"/>
                </a:solidFill>
              </a:rPr>
              <a:t> to another person.</a:t>
            </a:r>
          </a:p>
          <a:p>
            <a:pPr lvl="1" eaLnBrk="1" hangingPunct="1">
              <a:lnSpc>
                <a:spcPct val="80000"/>
              </a:lnSpc>
              <a:buClrTx/>
              <a:buFont typeface="Arial"/>
              <a:buChar char="•"/>
            </a:pPr>
            <a:r>
              <a:rPr lang="en-US" sz="2400" dirty="0" smtClean="0">
                <a:solidFill>
                  <a:schemeClr val="bg1"/>
                </a:solidFill>
              </a:rPr>
              <a:t>Downward transfer of power.</a:t>
            </a:r>
          </a:p>
          <a:p>
            <a:pPr lvl="1" eaLnBrk="1" hangingPunct="1">
              <a:lnSpc>
                <a:spcPct val="80000"/>
              </a:lnSpc>
              <a:buClrTx/>
              <a:buFont typeface="Arial"/>
              <a:buChar char="•"/>
            </a:pPr>
            <a:r>
              <a:rPr lang="en-US" sz="2400" dirty="0" smtClean="0">
                <a:solidFill>
                  <a:schemeClr val="bg1"/>
                </a:solidFill>
              </a:rPr>
              <a:t>Failure to delegate common reason for leadership failure.</a:t>
            </a:r>
          </a:p>
          <a:p>
            <a:pPr lvl="1" eaLnBrk="1" hangingPunct="1">
              <a:lnSpc>
                <a:spcPct val="80000"/>
              </a:lnSpc>
              <a:buClrTx/>
              <a:buFont typeface="Arial"/>
              <a:buChar char="•"/>
            </a:pPr>
            <a:endParaRPr lang="en-US" sz="2400" dirty="0" smtClean="0">
              <a:solidFill>
                <a:schemeClr val="bg1"/>
              </a:solidFill>
            </a:endParaRPr>
          </a:p>
          <a:p>
            <a:pPr>
              <a:lnSpc>
                <a:spcPct val="80000"/>
              </a:lnSpc>
              <a:buClrTx/>
              <a:buFont typeface="Arial"/>
              <a:buChar char="•"/>
            </a:pPr>
            <a:r>
              <a:rPr lang="en-US" u="sng" dirty="0" smtClean="0">
                <a:solidFill>
                  <a:schemeClr val="bg1"/>
                </a:solidFill>
              </a:rPr>
              <a:t>Doing more delegation</a:t>
            </a:r>
            <a:r>
              <a:rPr lang="en-US" dirty="0" smtClean="0">
                <a:solidFill>
                  <a:schemeClr val="bg1"/>
                </a:solidFill>
              </a:rPr>
              <a:t> is needed if morale is down, leader is working late, confusion occurs, frequent questions, and deadlines are missed.</a:t>
            </a:r>
          </a:p>
          <a:p>
            <a:pPr>
              <a:lnSpc>
                <a:spcPct val="80000"/>
              </a:lnSpc>
              <a:buClrTx/>
              <a:buFont typeface="Arial"/>
              <a:buChar char="•"/>
            </a:pPr>
            <a:endParaRPr lang="en-US" dirty="0" smtClean="0">
              <a:solidFill>
                <a:schemeClr val="bg1"/>
              </a:solidFill>
            </a:endParaRPr>
          </a:p>
          <a:p>
            <a:pPr>
              <a:lnSpc>
                <a:spcPct val="80000"/>
              </a:lnSpc>
              <a:buClrTx/>
              <a:buFont typeface="Arial"/>
              <a:buChar char="•"/>
            </a:pPr>
            <a:r>
              <a:rPr lang="en-US" dirty="0" smtClean="0">
                <a:solidFill>
                  <a:schemeClr val="bg1"/>
                </a:solidFill>
              </a:rPr>
              <a:t>Main delegation benefits include </a:t>
            </a:r>
            <a:r>
              <a:rPr lang="en-US" u="sng" dirty="0" smtClean="0">
                <a:solidFill>
                  <a:schemeClr val="bg1"/>
                </a:solidFill>
              </a:rPr>
              <a:t>freeing up a leaders time</a:t>
            </a:r>
            <a:r>
              <a:rPr lang="en-US" dirty="0" smtClean="0">
                <a:solidFill>
                  <a:schemeClr val="bg1"/>
                </a:solidFill>
              </a:rPr>
              <a:t>, improving worker’s capability, motivation, work distribution, and leadership preparation.</a:t>
            </a:r>
          </a:p>
          <a:p>
            <a:pPr lvl="1" eaLnBrk="1" hangingPunct="1">
              <a:lnSpc>
                <a:spcPct val="80000"/>
              </a:lnSpc>
              <a:buClrTx/>
              <a:buFont typeface="Arial"/>
              <a:buChar char="•"/>
            </a:pPr>
            <a:r>
              <a:rPr lang="en-US" sz="2400" dirty="0" smtClean="0">
                <a:solidFill>
                  <a:schemeClr val="bg1"/>
                </a:solidFill>
              </a:rPr>
              <a:t>Certain tasks should not be delegated.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p:cTn id="7" dur="1000" fill="hold"/>
                                        <p:tgtEl>
                                          <p:spTgt spid="2867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867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867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8676">
                                            <p:txEl>
                                              <p:pRg st="1" end="1"/>
                                            </p:txEl>
                                          </p:spTgt>
                                        </p:tgtEl>
                                        <p:attrNameLst>
                                          <p:attrName>style.visibility</p:attrName>
                                        </p:attrNameLst>
                                      </p:cBhvr>
                                      <p:to>
                                        <p:strVal val="visible"/>
                                      </p:to>
                                    </p:set>
                                    <p:anim calcmode="lin" valueType="num">
                                      <p:cBhvr>
                                        <p:cTn id="15" dur="1000" fill="hold"/>
                                        <p:tgtEl>
                                          <p:spTgt spid="2867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867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867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867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8676">
                                            <p:txEl>
                                              <p:pRg st="2" end="2"/>
                                            </p:txEl>
                                          </p:spTgt>
                                        </p:tgtEl>
                                        <p:attrNameLst>
                                          <p:attrName>style.visibility</p:attrName>
                                        </p:attrNameLst>
                                      </p:cBhvr>
                                      <p:to>
                                        <p:strVal val="visible"/>
                                      </p:to>
                                    </p:set>
                                    <p:anim calcmode="lin" valueType="num">
                                      <p:cBhvr>
                                        <p:cTn id="23" dur="1000" fill="hold"/>
                                        <p:tgtEl>
                                          <p:spTgt spid="2867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867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867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867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8676">
                                            <p:txEl>
                                              <p:pRg st="4" end="4"/>
                                            </p:txEl>
                                          </p:spTgt>
                                        </p:tgtEl>
                                        <p:attrNameLst>
                                          <p:attrName>style.visibility</p:attrName>
                                        </p:attrNameLst>
                                      </p:cBhvr>
                                      <p:to>
                                        <p:strVal val="visible"/>
                                      </p:to>
                                    </p:set>
                                    <p:anim calcmode="lin" valueType="num">
                                      <p:cBhvr>
                                        <p:cTn id="31" dur="1000" fill="hold"/>
                                        <p:tgtEl>
                                          <p:spTgt spid="2867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2867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2867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867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8676">
                                            <p:txEl>
                                              <p:pRg st="6" end="6"/>
                                            </p:txEl>
                                          </p:spTgt>
                                        </p:tgtEl>
                                        <p:attrNameLst>
                                          <p:attrName>style.visibility</p:attrName>
                                        </p:attrNameLst>
                                      </p:cBhvr>
                                      <p:to>
                                        <p:strVal val="visible"/>
                                      </p:to>
                                    </p:set>
                                    <p:anim calcmode="lin" valueType="num">
                                      <p:cBhvr>
                                        <p:cTn id="39" dur="1000" fill="hold"/>
                                        <p:tgtEl>
                                          <p:spTgt spid="28676">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28676">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2867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867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8676">
                                            <p:txEl>
                                              <p:pRg st="7" end="7"/>
                                            </p:txEl>
                                          </p:spTgt>
                                        </p:tgtEl>
                                        <p:attrNameLst>
                                          <p:attrName>style.visibility</p:attrName>
                                        </p:attrNameLst>
                                      </p:cBhvr>
                                      <p:to>
                                        <p:strVal val="visible"/>
                                      </p:to>
                                    </p:set>
                                    <p:anim calcmode="lin" valueType="num">
                                      <p:cBhvr>
                                        <p:cTn id="47" dur="1000" fill="hold"/>
                                        <p:tgtEl>
                                          <p:spTgt spid="28676">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28676">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2867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867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52400" y="533400"/>
            <a:ext cx="8839200" cy="838200"/>
          </a:xfrm>
          <a:solidFill>
            <a:srgbClr val="3E2300"/>
          </a:solidFill>
        </p:spPr>
        <p:txBody>
          <a:bodyPr>
            <a:noAutofit/>
          </a:bodyPr>
          <a:lstStyle/>
          <a:p>
            <a:pPr eaLnBrk="1" hangingPunct="1"/>
            <a:r>
              <a:rPr lang="en-US" sz="3500" b="1" dirty="0" smtClean="0">
                <a:solidFill>
                  <a:schemeClr val="bg1"/>
                </a:solidFill>
              </a:rPr>
              <a:t>6.What is the five step process of delegation?</a:t>
            </a:r>
          </a:p>
        </p:txBody>
      </p:sp>
      <p:sp>
        <p:nvSpPr>
          <p:cNvPr id="25603" name="Rectangle 5"/>
          <p:cNvSpPr>
            <a:spLocks noGrp="1" noChangeArrowheads="1"/>
          </p:cNvSpPr>
          <p:nvPr>
            <p:ph type="body" sz="half" idx="1"/>
          </p:nvPr>
        </p:nvSpPr>
        <p:spPr>
          <a:xfrm>
            <a:off x="152400" y="1447800"/>
            <a:ext cx="8839200" cy="4419600"/>
          </a:xfrm>
          <a:solidFill>
            <a:schemeClr val="accent2">
              <a:lumMod val="75000"/>
            </a:schemeClr>
          </a:solidFill>
        </p:spPr>
        <p:txBody>
          <a:bodyPr/>
          <a:lstStyle/>
          <a:p>
            <a:pPr>
              <a:lnSpc>
                <a:spcPct val="90000"/>
              </a:lnSpc>
            </a:pPr>
            <a:r>
              <a:rPr lang="en-US" sz="3200" dirty="0" smtClean="0">
                <a:solidFill>
                  <a:schemeClr val="bg1"/>
                </a:solidFill>
              </a:rPr>
              <a:t>The “</a:t>
            </a:r>
            <a:r>
              <a:rPr lang="en-US" sz="3200" b="1" u="sng" dirty="0" smtClean="0">
                <a:solidFill>
                  <a:schemeClr val="bg1"/>
                </a:solidFill>
              </a:rPr>
              <a:t>ICPME</a:t>
            </a:r>
            <a:r>
              <a:rPr lang="en-US" sz="3200" u="sng" dirty="0" smtClean="0">
                <a:solidFill>
                  <a:schemeClr val="bg1"/>
                </a:solidFill>
              </a:rPr>
              <a:t>” Model </a:t>
            </a:r>
            <a:r>
              <a:rPr lang="en-US" sz="3200" dirty="0" smtClean="0">
                <a:solidFill>
                  <a:schemeClr val="bg1"/>
                </a:solidFill>
              </a:rPr>
              <a:t>of delegation consists of:</a:t>
            </a:r>
          </a:p>
          <a:p>
            <a:pPr lvl="1">
              <a:lnSpc>
                <a:spcPct val="90000"/>
              </a:lnSpc>
            </a:pPr>
            <a:r>
              <a:rPr lang="en-US" sz="3000" dirty="0" smtClean="0">
                <a:solidFill>
                  <a:schemeClr val="bg1"/>
                </a:solidFill>
              </a:rPr>
              <a:t>Identifying the task to be delegated</a:t>
            </a:r>
          </a:p>
          <a:p>
            <a:pPr lvl="1">
              <a:lnSpc>
                <a:spcPct val="90000"/>
              </a:lnSpc>
            </a:pPr>
            <a:r>
              <a:rPr lang="en-US" sz="3000" dirty="0" smtClean="0">
                <a:solidFill>
                  <a:schemeClr val="bg1"/>
                </a:solidFill>
              </a:rPr>
              <a:t>Choosing a right person</a:t>
            </a:r>
          </a:p>
          <a:p>
            <a:pPr lvl="1">
              <a:lnSpc>
                <a:spcPct val="90000"/>
              </a:lnSpc>
            </a:pPr>
            <a:r>
              <a:rPr lang="en-US" sz="3000" dirty="0" smtClean="0">
                <a:solidFill>
                  <a:schemeClr val="bg1"/>
                </a:solidFill>
              </a:rPr>
              <a:t>Preparing the person</a:t>
            </a:r>
          </a:p>
          <a:p>
            <a:pPr lvl="1">
              <a:lnSpc>
                <a:spcPct val="90000"/>
              </a:lnSpc>
            </a:pPr>
            <a:r>
              <a:rPr lang="en-US" sz="3000" dirty="0" smtClean="0">
                <a:solidFill>
                  <a:schemeClr val="bg1"/>
                </a:solidFill>
              </a:rPr>
              <a:t>Monitoring the progress</a:t>
            </a:r>
          </a:p>
          <a:p>
            <a:pPr lvl="1">
              <a:lnSpc>
                <a:spcPct val="90000"/>
              </a:lnSpc>
            </a:pPr>
            <a:r>
              <a:rPr lang="en-US" sz="3000" dirty="0" smtClean="0">
                <a:solidFill>
                  <a:schemeClr val="bg1"/>
                </a:solidFill>
              </a:rPr>
              <a:t>Evaluating the results</a:t>
            </a:r>
            <a:r>
              <a:rPr lang="en-US" dirty="0" smtClean="0">
                <a:solidFill>
                  <a:schemeClr val="bg1"/>
                </a:solidFill>
              </a:rPr>
              <a:t>.</a:t>
            </a:r>
          </a:p>
          <a:p>
            <a:pPr eaLnBrk="1" hangingPunct="1">
              <a:lnSpc>
                <a:spcPct val="90000"/>
              </a:lnSpc>
            </a:pPr>
            <a:endParaRPr lang="en-US" sz="2000" b="1" dirty="0" smtClean="0">
              <a:latin typeface="Comic Sans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533400"/>
            <a:ext cx="8839200" cy="792162"/>
          </a:xfrm>
          <a:solidFill>
            <a:srgbClr val="3E2300"/>
          </a:solidFill>
        </p:spPr>
        <p:txBody>
          <a:bodyPr>
            <a:normAutofit fontScale="90000"/>
          </a:bodyPr>
          <a:lstStyle/>
          <a:p>
            <a:pPr eaLnBrk="1" hangingPunct="1"/>
            <a:r>
              <a:rPr lang="en-US" sz="6600" b="1" u="sng" dirty="0" smtClean="0">
                <a:solidFill>
                  <a:schemeClr val="bg1"/>
                </a:solidFill>
              </a:rPr>
              <a:t>ICPME</a:t>
            </a:r>
            <a:r>
              <a:rPr lang="en-US" sz="6600" b="1" dirty="0" smtClean="0">
                <a:solidFill>
                  <a:schemeClr val="bg1"/>
                </a:solidFill>
              </a:rPr>
              <a:t> Model</a:t>
            </a:r>
          </a:p>
        </p:txBody>
      </p:sp>
      <p:sp>
        <p:nvSpPr>
          <p:cNvPr id="36867" name="Rectangle 3"/>
          <p:cNvSpPr>
            <a:spLocks noGrp="1" noChangeArrowheads="1"/>
          </p:cNvSpPr>
          <p:nvPr>
            <p:ph type="body" sz="half" idx="1"/>
          </p:nvPr>
        </p:nvSpPr>
        <p:spPr>
          <a:xfrm>
            <a:off x="152400" y="1447800"/>
            <a:ext cx="4419600" cy="5029200"/>
          </a:xfrm>
          <a:solidFill>
            <a:schemeClr val="accent2">
              <a:lumMod val="75000"/>
            </a:schemeClr>
          </a:solidFill>
        </p:spPr>
        <p:txBody>
          <a:bodyPr>
            <a:normAutofit/>
          </a:bodyPr>
          <a:lstStyle/>
          <a:p>
            <a:pPr>
              <a:lnSpc>
                <a:spcPct val="90000"/>
              </a:lnSpc>
            </a:pPr>
            <a:r>
              <a:rPr lang="en-US" sz="2400" dirty="0" smtClean="0">
                <a:solidFill>
                  <a:schemeClr val="bg1"/>
                </a:solidFill>
              </a:rPr>
              <a:t>First step is to </a:t>
            </a:r>
            <a:r>
              <a:rPr lang="en-US" sz="2400" u="sng" dirty="0" smtClean="0">
                <a:solidFill>
                  <a:schemeClr val="bg1"/>
                </a:solidFill>
              </a:rPr>
              <a:t>identify the task</a:t>
            </a:r>
            <a:r>
              <a:rPr lang="en-US" sz="2400" dirty="0" smtClean="0">
                <a:solidFill>
                  <a:schemeClr val="bg1"/>
                </a:solidFill>
              </a:rPr>
              <a:t> to be delegated. </a:t>
            </a:r>
          </a:p>
          <a:p>
            <a:pPr lvl="1" eaLnBrk="1" hangingPunct="1">
              <a:lnSpc>
                <a:spcPct val="90000"/>
              </a:lnSpc>
              <a:buClrTx/>
            </a:pPr>
            <a:r>
              <a:rPr lang="en-US" sz="2400" dirty="0" smtClean="0">
                <a:solidFill>
                  <a:schemeClr val="bg1"/>
                </a:solidFill>
              </a:rPr>
              <a:t>Remember those tasks you shouldn’t delegate.</a:t>
            </a:r>
          </a:p>
          <a:p>
            <a:pPr lvl="2" eaLnBrk="1" hangingPunct="1">
              <a:lnSpc>
                <a:spcPct val="90000"/>
              </a:lnSpc>
            </a:pPr>
            <a:r>
              <a:rPr lang="en-US" dirty="0" smtClean="0">
                <a:solidFill>
                  <a:schemeClr val="bg1"/>
                </a:solidFill>
              </a:rPr>
              <a:t>Hiring, firing, pay issues, policies.</a:t>
            </a:r>
          </a:p>
          <a:p>
            <a:pPr lvl="1" eaLnBrk="1" hangingPunct="1">
              <a:lnSpc>
                <a:spcPct val="90000"/>
              </a:lnSpc>
              <a:buClrTx/>
            </a:pPr>
            <a:r>
              <a:rPr lang="en-US" sz="2400" dirty="0" smtClean="0">
                <a:solidFill>
                  <a:schemeClr val="bg1"/>
                </a:solidFill>
              </a:rPr>
              <a:t>Start off with simple and routine tasks.</a:t>
            </a:r>
          </a:p>
          <a:p>
            <a:pPr lvl="2" eaLnBrk="1" hangingPunct="1">
              <a:lnSpc>
                <a:spcPct val="90000"/>
              </a:lnSpc>
            </a:pPr>
            <a:r>
              <a:rPr lang="en-US" dirty="0" smtClean="0">
                <a:solidFill>
                  <a:schemeClr val="bg1"/>
                </a:solidFill>
              </a:rPr>
              <a:t>Daily duties.</a:t>
            </a:r>
          </a:p>
          <a:p>
            <a:pPr lvl="2" eaLnBrk="1" hangingPunct="1">
              <a:lnSpc>
                <a:spcPct val="90000"/>
              </a:lnSpc>
            </a:pPr>
            <a:r>
              <a:rPr lang="en-US" dirty="0" smtClean="0">
                <a:solidFill>
                  <a:schemeClr val="bg1"/>
                </a:solidFill>
              </a:rPr>
              <a:t>Least critical.</a:t>
            </a:r>
          </a:p>
          <a:p>
            <a:pPr lvl="2" eaLnBrk="1" hangingPunct="1">
              <a:lnSpc>
                <a:spcPct val="90000"/>
              </a:lnSpc>
            </a:pPr>
            <a:r>
              <a:rPr lang="en-US" dirty="0" smtClean="0">
                <a:solidFill>
                  <a:schemeClr val="bg1"/>
                </a:solidFill>
              </a:rPr>
              <a:t>Dislike most.</a:t>
            </a:r>
          </a:p>
          <a:p>
            <a:pPr lvl="2" eaLnBrk="1" hangingPunct="1">
              <a:lnSpc>
                <a:spcPct val="90000"/>
              </a:lnSpc>
            </a:pPr>
            <a:r>
              <a:rPr lang="en-US" dirty="0" smtClean="0">
                <a:solidFill>
                  <a:schemeClr val="bg1"/>
                </a:solidFill>
              </a:rPr>
              <a:t>Performed better by others.</a:t>
            </a:r>
          </a:p>
          <a:p>
            <a:pPr lvl="1" eaLnBrk="1" hangingPunct="1">
              <a:lnSpc>
                <a:spcPct val="90000"/>
              </a:lnSpc>
              <a:buClrTx/>
            </a:pPr>
            <a:r>
              <a:rPr lang="en-US" sz="2400" dirty="0" smtClean="0">
                <a:solidFill>
                  <a:schemeClr val="bg1"/>
                </a:solidFill>
              </a:rPr>
              <a:t>“Where can I best spend my time?”</a:t>
            </a:r>
          </a:p>
          <a:p>
            <a:pPr lvl="1" eaLnBrk="1" hangingPunct="1">
              <a:lnSpc>
                <a:spcPct val="90000"/>
              </a:lnSpc>
            </a:pPr>
            <a:endParaRPr lang="en-US" sz="2400" b="1" dirty="0" smtClean="0">
              <a:latin typeface="Comic Sans MS" charset="0"/>
            </a:endParaRPr>
          </a:p>
        </p:txBody>
      </p:sp>
      <p:pic>
        <p:nvPicPr>
          <p:cNvPr id="4098" name="Picture 2" descr="C:\Users\alarsen\AppData\Local\Microsoft\Windows\Temporary Internet Files\Content.IE5\YQ0Y3KYZ\dglxasse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981200"/>
            <a:ext cx="3817888"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8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anim calcmode="lin" valueType="num">
                                      <p:cBhvr>
                                        <p:cTn id="15" dur="10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68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6867">
                                            <p:txEl>
                                              <p:pRg st="2" end="2"/>
                                            </p:txEl>
                                          </p:spTgt>
                                        </p:tgtEl>
                                        <p:attrNameLst>
                                          <p:attrName>style.visibility</p:attrName>
                                        </p:attrNameLst>
                                      </p:cBhvr>
                                      <p:to>
                                        <p:strVal val="visible"/>
                                      </p:to>
                                    </p:set>
                                    <p:anim calcmode="lin" valueType="num">
                                      <p:cBhvr>
                                        <p:cTn id="23" dur="10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686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68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 calcmode="lin" valueType="num">
                                      <p:cBhvr>
                                        <p:cTn id="31" dur="1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686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68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67">
                                            <p:txEl>
                                              <p:pRg st="4" end="4"/>
                                            </p:txEl>
                                          </p:spTgt>
                                        </p:tgtEl>
                                        <p:attrNameLst>
                                          <p:attrName>style.visibility</p:attrName>
                                        </p:attrNameLst>
                                      </p:cBhvr>
                                      <p:to>
                                        <p:strVal val="visible"/>
                                      </p:to>
                                    </p:set>
                                    <p:anim calcmode="lin" valueType="num">
                                      <p:cBhvr>
                                        <p:cTn id="39" dur="10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686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686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6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6867">
                                            <p:txEl>
                                              <p:pRg st="5" end="5"/>
                                            </p:txEl>
                                          </p:spTgt>
                                        </p:tgtEl>
                                        <p:attrNameLst>
                                          <p:attrName>style.visibility</p:attrName>
                                        </p:attrNameLst>
                                      </p:cBhvr>
                                      <p:to>
                                        <p:strVal val="visible"/>
                                      </p:to>
                                    </p:set>
                                    <p:anim calcmode="lin" valueType="num">
                                      <p:cBhvr>
                                        <p:cTn id="47" dur="10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686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686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686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6867">
                                            <p:txEl>
                                              <p:pRg st="6" end="6"/>
                                            </p:txEl>
                                          </p:spTgt>
                                        </p:tgtEl>
                                        <p:attrNameLst>
                                          <p:attrName>style.visibility</p:attrName>
                                        </p:attrNameLst>
                                      </p:cBhvr>
                                      <p:to>
                                        <p:strVal val="visible"/>
                                      </p:to>
                                    </p:set>
                                    <p:anim calcmode="lin" valueType="num">
                                      <p:cBhvr>
                                        <p:cTn id="55" dur="10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6867">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686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686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6867">
                                            <p:txEl>
                                              <p:pRg st="7" end="7"/>
                                            </p:txEl>
                                          </p:spTgt>
                                        </p:tgtEl>
                                        <p:attrNameLst>
                                          <p:attrName>style.visibility</p:attrName>
                                        </p:attrNameLst>
                                      </p:cBhvr>
                                      <p:to>
                                        <p:strVal val="visible"/>
                                      </p:to>
                                    </p:set>
                                    <p:anim calcmode="lin" valueType="num">
                                      <p:cBhvr>
                                        <p:cTn id="63" dur="1000" fill="hold"/>
                                        <p:tgtEl>
                                          <p:spTgt spid="36867">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6867">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686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686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6867">
                                            <p:txEl>
                                              <p:pRg st="8" end="8"/>
                                            </p:txEl>
                                          </p:spTgt>
                                        </p:tgtEl>
                                        <p:attrNameLst>
                                          <p:attrName>style.visibility</p:attrName>
                                        </p:attrNameLst>
                                      </p:cBhvr>
                                      <p:to>
                                        <p:strVal val="visible"/>
                                      </p:to>
                                    </p:set>
                                    <p:anim calcmode="lin" valueType="num">
                                      <p:cBhvr>
                                        <p:cTn id="71" dur="1000" fill="hold"/>
                                        <p:tgtEl>
                                          <p:spTgt spid="36867">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6867">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686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686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a:xfrm>
            <a:off x="5029200" y="1371600"/>
            <a:ext cx="3962400" cy="5029200"/>
          </a:xfrm>
          <a:solidFill>
            <a:schemeClr val="accent2">
              <a:lumMod val="75000"/>
            </a:schemeClr>
          </a:solidFill>
        </p:spPr>
        <p:txBody>
          <a:bodyPr>
            <a:normAutofit/>
          </a:bodyPr>
          <a:lstStyle/>
          <a:p>
            <a:r>
              <a:rPr lang="en-US" sz="2800" dirty="0" smtClean="0">
                <a:solidFill>
                  <a:schemeClr val="bg1"/>
                </a:solidFill>
              </a:rPr>
              <a:t>The second step is to </a:t>
            </a:r>
            <a:r>
              <a:rPr lang="en-US" sz="2800" u="sng" dirty="0" smtClean="0">
                <a:solidFill>
                  <a:schemeClr val="bg1"/>
                </a:solidFill>
              </a:rPr>
              <a:t>choose the right person</a:t>
            </a:r>
            <a:r>
              <a:rPr lang="en-US" sz="2800" dirty="0" smtClean="0">
                <a:solidFill>
                  <a:schemeClr val="bg1"/>
                </a:solidFill>
              </a:rPr>
              <a:t>.</a:t>
            </a:r>
          </a:p>
          <a:p>
            <a:pPr lvl="1" eaLnBrk="1" hangingPunct="1">
              <a:buClr>
                <a:schemeClr val="bg1"/>
              </a:buClr>
            </a:pPr>
            <a:r>
              <a:rPr lang="en-US" sz="2400" dirty="0" smtClean="0">
                <a:solidFill>
                  <a:schemeClr val="bg1"/>
                </a:solidFill>
              </a:rPr>
              <a:t>Who is an appropriate person for the task?</a:t>
            </a:r>
          </a:p>
          <a:p>
            <a:pPr lvl="1" eaLnBrk="1" hangingPunct="1">
              <a:buClr>
                <a:schemeClr val="bg1"/>
              </a:buClr>
            </a:pPr>
            <a:r>
              <a:rPr lang="en-US" sz="2400" dirty="0" smtClean="0">
                <a:solidFill>
                  <a:schemeClr val="bg1"/>
                </a:solidFill>
              </a:rPr>
              <a:t>Assessment of skills and capabilities.</a:t>
            </a:r>
          </a:p>
          <a:p>
            <a:pPr lvl="1" eaLnBrk="1" hangingPunct="1">
              <a:buClr>
                <a:schemeClr val="bg1"/>
              </a:buClr>
            </a:pPr>
            <a:r>
              <a:rPr lang="en-US" sz="2400" dirty="0" smtClean="0">
                <a:solidFill>
                  <a:schemeClr val="bg1"/>
                </a:solidFill>
              </a:rPr>
              <a:t>Importance of knowing your people.</a:t>
            </a:r>
          </a:p>
          <a:p>
            <a:pPr lvl="1" eaLnBrk="1" hangingPunct="1">
              <a:buClr>
                <a:schemeClr val="bg1"/>
              </a:buClr>
            </a:pPr>
            <a:r>
              <a:rPr lang="en-US" sz="2400" dirty="0" smtClean="0">
                <a:solidFill>
                  <a:schemeClr val="bg1"/>
                </a:solidFill>
              </a:rPr>
              <a:t>Motivational level and desire to learn.</a:t>
            </a:r>
          </a:p>
          <a:p>
            <a:pPr lvl="1" eaLnBrk="1" hangingPunct="1">
              <a:buClr>
                <a:schemeClr val="bg1"/>
              </a:buClr>
            </a:pPr>
            <a:r>
              <a:rPr lang="en-US" sz="2400" dirty="0" smtClean="0">
                <a:solidFill>
                  <a:schemeClr val="bg1"/>
                </a:solidFill>
              </a:rPr>
              <a:t>Future leadership screening process.</a:t>
            </a:r>
          </a:p>
        </p:txBody>
      </p:sp>
      <p:sp>
        <p:nvSpPr>
          <p:cNvPr id="6" name="Rectangle 2"/>
          <p:cNvSpPr>
            <a:spLocks noGrp="1" noChangeArrowheads="1"/>
          </p:cNvSpPr>
          <p:nvPr>
            <p:ph type="title"/>
          </p:nvPr>
        </p:nvSpPr>
        <p:spPr>
          <a:xfrm>
            <a:off x="152400" y="533400"/>
            <a:ext cx="8839200" cy="792162"/>
          </a:xfrm>
          <a:solidFill>
            <a:srgbClr val="3E2300"/>
          </a:solidFill>
        </p:spPr>
        <p:txBody>
          <a:bodyPr>
            <a:normAutofit fontScale="90000"/>
          </a:bodyPr>
          <a:lstStyle/>
          <a:p>
            <a:pPr eaLnBrk="1" hangingPunct="1"/>
            <a:r>
              <a:rPr lang="en-US" sz="6600" b="1" u="sng" dirty="0" smtClean="0">
                <a:solidFill>
                  <a:schemeClr val="bg1"/>
                </a:solidFill>
              </a:rPr>
              <a:t>ICPME</a:t>
            </a:r>
            <a:r>
              <a:rPr lang="en-US" sz="6600" b="1" dirty="0" smtClean="0">
                <a:solidFill>
                  <a:schemeClr val="bg1"/>
                </a:solidFill>
              </a:rPr>
              <a:t> Model</a:t>
            </a:r>
          </a:p>
        </p:txBody>
      </p:sp>
      <p:pic>
        <p:nvPicPr>
          <p:cNvPr id="5123" name="Picture 3" descr="C:\Users\alarsen\AppData\Local\Microsoft\Windows\Temporary Internet Files\Content.IE5\8W6JV9RV\dglxass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33491"/>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152400" y="1371600"/>
            <a:ext cx="3962400" cy="4953000"/>
          </a:xfrm>
          <a:solidFill>
            <a:schemeClr val="accent2">
              <a:lumMod val="75000"/>
            </a:schemeClr>
          </a:solidFill>
        </p:spPr>
        <p:txBody>
          <a:bodyPr>
            <a:normAutofit/>
          </a:bodyPr>
          <a:lstStyle/>
          <a:p>
            <a:r>
              <a:rPr lang="en-US" sz="2400" dirty="0" smtClean="0">
                <a:solidFill>
                  <a:schemeClr val="bg1"/>
                </a:solidFill>
              </a:rPr>
              <a:t>Third step is to </a:t>
            </a:r>
            <a:r>
              <a:rPr lang="en-US" sz="2400" u="sng" dirty="0" smtClean="0">
                <a:solidFill>
                  <a:schemeClr val="bg1"/>
                </a:solidFill>
              </a:rPr>
              <a:t>prepare the person</a:t>
            </a:r>
            <a:r>
              <a:rPr lang="en-US" sz="2400" dirty="0" smtClean="0">
                <a:solidFill>
                  <a:schemeClr val="bg1"/>
                </a:solidFill>
              </a:rPr>
              <a:t>.</a:t>
            </a:r>
          </a:p>
          <a:p>
            <a:pPr lvl="1" eaLnBrk="1" hangingPunct="1">
              <a:buClrTx/>
            </a:pPr>
            <a:r>
              <a:rPr lang="en-US" sz="2400" dirty="0" smtClean="0">
                <a:solidFill>
                  <a:schemeClr val="bg1"/>
                </a:solidFill>
              </a:rPr>
              <a:t>Define the boundaries, expectations, expected results, deadlines, authority, and necessary training.</a:t>
            </a:r>
          </a:p>
          <a:p>
            <a:pPr lvl="1" eaLnBrk="1" hangingPunct="1">
              <a:buClrTx/>
            </a:pPr>
            <a:r>
              <a:rPr lang="en-US" sz="2400" dirty="0" smtClean="0">
                <a:solidFill>
                  <a:schemeClr val="bg1"/>
                </a:solidFill>
              </a:rPr>
              <a:t>Write down key points.</a:t>
            </a:r>
          </a:p>
          <a:p>
            <a:pPr lvl="1" eaLnBrk="1" hangingPunct="1">
              <a:buClrTx/>
            </a:pPr>
            <a:r>
              <a:rPr lang="en-US" sz="2400" dirty="0" smtClean="0">
                <a:solidFill>
                  <a:schemeClr val="bg1"/>
                </a:solidFill>
              </a:rPr>
              <a:t>Be willing to give up some power and control.</a:t>
            </a:r>
          </a:p>
          <a:p>
            <a:pPr lvl="1" eaLnBrk="1" hangingPunct="1">
              <a:buClrTx/>
            </a:pPr>
            <a:r>
              <a:rPr lang="en-US" sz="2400" dirty="0" smtClean="0">
                <a:solidFill>
                  <a:schemeClr val="bg1"/>
                </a:solidFill>
              </a:rPr>
              <a:t>Provide necessary resources.</a:t>
            </a:r>
          </a:p>
        </p:txBody>
      </p:sp>
      <p:sp>
        <p:nvSpPr>
          <p:cNvPr id="6" name="Rectangle 2"/>
          <p:cNvSpPr>
            <a:spLocks noGrp="1" noChangeArrowheads="1"/>
          </p:cNvSpPr>
          <p:nvPr>
            <p:ph type="title"/>
          </p:nvPr>
        </p:nvSpPr>
        <p:spPr>
          <a:xfrm>
            <a:off x="152400" y="533400"/>
            <a:ext cx="8839200" cy="792162"/>
          </a:xfrm>
          <a:solidFill>
            <a:srgbClr val="3E2300"/>
          </a:solidFill>
        </p:spPr>
        <p:txBody>
          <a:bodyPr>
            <a:normAutofit fontScale="90000"/>
          </a:bodyPr>
          <a:lstStyle/>
          <a:p>
            <a:pPr eaLnBrk="1" hangingPunct="1"/>
            <a:r>
              <a:rPr lang="en-US" sz="6600" b="1" u="sng" dirty="0" smtClean="0">
                <a:solidFill>
                  <a:schemeClr val="bg1"/>
                </a:solidFill>
              </a:rPr>
              <a:t>ICPME</a:t>
            </a:r>
            <a:r>
              <a:rPr lang="en-US" sz="6600" b="1" dirty="0" smtClean="0">
                <a:solidFill>
                  <a:schemeClr val="bg1"/>
                </a:solidFill>
              </a:rPr>
              <a:t> Model</a:t>
            </a:r>
          </a:p>
        </p:txBody>
      </p:sp>
      <p:pic>
        <p:nvPicPr>
          <p:cNvPr id="6147" name="Picture 3" descr="C:\Users\alarsen\AppData\Local\Microsoft\Windows\Temporary Internet Files\Content.IE5\A333F84D\dglxass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0980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5486400" y="1447800"/>
            <a:ext cx="3505200" cy="5334000"/>
          </a:xfrm>
          <a:solidFill>
            <a:schemeClr val="accent2">
              <a:lumMod val="75000"/>
            </a:schemeClr>
          </a:solidFill>
        </p:spPr>
        <p:txBody>
          <a:bodyPr>
            <a:noAutofit/>
          </a:bodyPr>
          <a:lstStyle/>
          <a:p>
            <a:r>
              <a:rPr lang="en-US" sz="2400" dirty="0" smtClean="0">
                <a:solidFill>
                  <a:schemeClr val="bg1"/>
                </a:solidFill>
              </a:rPr>
              <a:t>The fourth step is to </a:t>
            </a:r>
            <a:r>
              <a:rPr lang="en-US" sz="2400" u="sng" dirty="0" smtClean="0">
                <a:solidFill>
                  <a:schemeClr val="bg1"/>
                </a:solidFill>
              </a:rPr>
              <a:t>monitor the progress</a:t>
            </a:r>
            <a:r>
              <a:rPr lang="en-US" sz="2400" dirty="0" smtClean="0">
                <a:solidFill>
                  <a:schemeClr val="bg1"/>
                </a:solidFill>
              </a:rPr>
              <a:t>. </a:t>
            </a:r>
          </a:p>
          <a:p>
            <a:pPr lvl="1" eaLnBrk="1" hangingPunct="1">
              <a:buClrTx/>
            </a:pPr>
            <a:r>
              <a:rPr lang="en-US" sz="2400" dirty="0" smtClean="0">
                <a:solidFill>
                  <a:schemeClr val="bg1"/>
                </a:solidFill>
              </a:rPr>
              <a:t>Allow for growth.</a:t>
            </a:r>
          </a:p>
          <a:p>
            <a:pPr lvl="1" eaLnBrk="1" hangingPunct="1">
              <a:buClrTx/>
            </a:pPr>
            <a:r>
              <a:rPr lang="en-US" sz="2400" dirty="0" smtClean="0">
                <a:solidFill>
                  <a:schemeClr val="bg1"/>
                </a:solidFill>
              </a:rPr>
              <a:t>Encourage individuality.</a:t>
            </a:r>
          </a:p>
          <a:p>
            <a:pPr lvl="1" eaLnBrk="1" hangingPunct="1">
              <a:buClrTx/>
            </a:pPr>
            <a:r>
              <a:rPr lang="en-US" sz="2400" dirty="0" smtClean="0">
                <a:solidFill>
                  <a:schemeClr val="bg1"/>
                </a:solidFill>
              </a:rPr>
              <a:t>Variety of methods.</a:t>
            </a:r>
          </a:p>
          <a:p>
            <a:pPr lvl="1" eaLnBrk="1" hangingPunct="1">
              <a:buClrTx/>
            </a:pPr>
            <a:r>
              <a:rPr lang="en-US" sz="2400" dirty="0" smtClean="0">
                <a:solidFill>
                  <a:schemeClr val="bg1"/>
                </a:solidFill>
              </a:rPr>
              <a:t>Check up carefully without micromanaging.</a:t>
            </a:r>
          </a:p>
        </p:txBody>
      </p:sp>
      <p:sp>
        <p:nvSpPr>
          <p:cNvPr id="6" name="Rectangle 2"/>
          <p:cNvSpPr>
            <a:spLocks noGrp="1" noChangeArrowheads="1"/>
          </p:cNvSpPr>
          <p:nvPr>
            <p:ph type="title"/>
          </p:nvPr>
        </p:nvSpPr>
        <p:spPr>
          <a:xfrm>
            <a:off x="152400" y="533400"/>
            <a:ext cx="8839200" cy="792162"/>
          </a:xfrm>
          <a:solidFill>
            <a:srgbClr val="3E2300"/>
          </a:solidFill>
        </p:spPr>
        <p:txBody>
          <a:bodyPr>
            <a:normAutofit fontScale="90000"/>
          </a:bodyPr>
          <a:lstStyle/>
          <a:p>
            <a:pPr eaLnBrk="1" hangingPunct="1"/>
            <a:r>
              <a:rPr lang="en-US" sz="6600" b="1" u="sng" dirty="0" smtClean="0">
                <a:solidFill>
                  <a:schemeClr val="bg1"/>
                </a:solidFill>
              </a:rPr>
              <a:t>ICPME</a:t>
            </a:r>
            <a:r>
              <a:rPr lang="en-US" sz="6600" b="1" dirty="0" smtClean="0">
                <a:solidFill>
                  <a:schemeClr val="bg1"/>
                </a:solidFill>
              </a:rPr>
              <a:t> Model</a:t>
            </a:r>
          </a:p>
        </p:txBody>
      </p:sp>
      <p:pic>
        <p:nvPicPr>
          <p:cNvPr id="7171" name="Picture 3" descr="C:\Users\alarsen\AppData\Local\Microsoft\Windows\Temporary Internet Files\Content.IE5\F5KPSF77\MP9004422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1676401"/>
            <a:ext cx="50292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19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anim calcmode="lin" valueType="num">
                                      <p:cBhvr>
                                        <p:cTn id="15" dur="10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198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19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19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1987">
                                            <p:txEl>
                                              <p:pRg st="2" end="2"/>
                                            </p:txEl>
                                          </p:spTgt>
                                        </p:tgtEl>
                                        <p:attrNameLst>
                                          <p:attrName>style.visibility</p:attrName>
                                        </p:attrNameLst>
                                      </p:cBhvr>
                                      <p:to>
                                        <p:strVal val="visible"/>
                                      </p:to>
                                    </p:set>
                                    <p:anim calcmode="lin" valueType="num">
                                      <p:cBhvr>
                                        <p:cTn id="23" dur="1000" fill="hold"/>
                                        <p:tgtEl>
                                          <p:spTgt spid="4198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198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19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19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1987">
                                            <p:txEl>
                                              <p:pRg st="3" end="3"/>
                                            </p:txEl>
                                          </p:spTgt>
                                        </p:tgtEl>
                                        <p:attrNameLst>
                                          <p:attrName>style.visibility</p:attrName>
                                        </p:attrNameLst>
                                      </p:cBhvr>
                                      <p:to>
                                        <p:strVal val="visible"/>
                                      </p:to>
                                    </p:set>
                                    <p:anim calcmode="lin" valueType="num">
                                      <p:cBhvr>
                                        <p:cTn id="31" dur="1000" fill="hold"/>
                                        <p:tgtEl>
                                          <p:spTgt spid="4198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198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19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198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1987">
                                            <p:txEl>
                                              <p:pRg st="4" end="4"/>
                                            </p:txEl>
                                          </p:spTgt>
                                        </p:tgtEl>
                                        <p:attrNameLst>
                                          <p:attrName>style.visibility</p:attrName>
                                        </p:attrNameLst>
                                      </p:cBhvr>
                                      <p:to>
                                        <p:strVal val="visible"/>
                                      </p:to>
                                    </p:set>
                                    <p:anim calcmode="lin" valueType="num">
                                      <p:cBhvr>
                                        <p:cTn id="39" dur="1000" fill="hold"/>
                                        <p:tgtEl>
                                          <p:spTgt spid="4198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198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198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198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152400" y="1447800"/>
            <a:ext cx="8610600" cy="4953000"/>
          </a:xfrm>
          <a:solidFill>
            <a:schemeClr val="accent2">
              <a:lumMod val="75000"/>
            </a:schemeClr>
          </a:solidFill>
        </p:spPr>
        <p:txBody>
          <a:bodyPr>
            <a:normAutofit/>
          </a:bodyPr>
          <a:lstStyle/>
          <a:p>
            <a:r>
              <a:rPr lang="en-US" sz="4000" dirty="0" smtClean="0">
                <a:solidFill>
                  <a:schemeClr val="bg1"/>
                </a:solidFill>
              </a:rPr>
              <a:t>The fifth step is to </a:t>
            </a:r>
            <a:r>
              <a:rPr lang="en-US" sz="4000" u="sng" dirty="0" smtClean="0">
                <a:solidFill>
                  <a:schemeClr val="bg1"/>
                </a:solidFill>
              </a:rPr>
              <a:t>evaluate results</a:t>
            </a:r>
            <a:r>
              <a:rPr lang="en-US" sz="4000" dirty="0" smtClean="0">
                <a:solidFill>
                  <a:schemeClr val="bg1"/>
                </a:solidFill>
              </a:rPr>
              <a:t>. </a:t>
            </a:r>
          </a:p>
          <a:p>
            <a:pPr lvl="1" eaLnBrk="1" hangingPunct="1">
              <a:buClrTx/>
            </a:pPr>
            <a:r>
              <a:rPr lang="en-US" sz="3200" dirty="0" smtClean="0">
                <a:solidFill>
                  <a:schemeClr val="bg1"/>
                </a:solidFill>
              </a:rPr>
              <a:t>Evaluate results, not methods.</a:t>
            </a:r>
          </a:p>
          <a:p>
            <a:pPr lvl="1" eaLnBrk="1" hangingPunct="1">
              <a:buClrTx/>
            </a:pPr>
            <a:r>
              <a:rPr lang="en-US" sz="3200" dirty="0" smtClean="0">
                <a:solidFill>
                  <a:schemeClr val="bg1"/>
                </a:solidFill>
              </a:rPr>
              <a:t>Remember expectations that were established.</a:t>
            </a:r>
          </a:p>
          <a:p>
            <a:pPr lvl="1" eaLnBrk="1" hangingPunct="1">
              <a:buClrTx/>
            </a:pPr>
            <a:r>
              <a:rPr lang="en-US" sz="3200" dirty="0" smtClean="0">
                <a:solidFill>
                  <a:schemeClr val="bg1"/>
                </a:solidFill>
              </a:rPr>
              <a:t>Provide appropriate acknowledgement and recognition.</a:t>
            </a:r>
          </a:p>
          <a:p>
            <a:pPr lvl="1" eaLnBrk="1" hangingPunct="1">
              <a:buClrTx/>
            </a:pPr>
            <a:r>
              <a:rPr lang="en-US" sz="3200" dirty="0" smtClean="0">
                <a:solidFill>
                  <a:schemeClr val="bg1"/>
                </a:solidFill>
              </a:rPr>
              <a:t>Keep written record for future use.</a:t>
            </a:r>
          </a:p>
          <a:p>
            <a:pPr lvl="1" eaLnBrk="1" hangingPunct="1">
              <a:buClrTx/>
            </a:pPr>
            <a:r>
              <a:rPr lang="en-US" sz="3200" dirty="0" smtClean="0">
                <a:solidFill>
                  <a:schemeClr val="bg1"/>
                </a:solidFill>
              </a:rPr>
              <a:t>Mutually discuss process and experience.</a:t>
            </a:r>
          </a:p>
        </p:txBody>
      </p:sp>
      <p:sp>
        <p:nvSpPr>
          <p:cNvPr id="6" name="Rectangle 2"/>
          <p:cNvSpPr>
            <a:spLocks noGrp="1" noChangeArrowheads="1"/>
          </p:cNvSpPr>
          <p:nvPr>
            <p:ph type="title"/>
          </p:nvPr>
        </p:nvSpPr>
        <p:spPr>
          <a:xfrm>
            <a:off x="152400" y="533400"/>
            <a:ext cx="8839200" cy="792162"/>
          </a:xfrm>
          <a:solidFill>
            <a:srgbClr val="3E2300"/>
          </a:solidFill>
        </p:spPr>
        <p:txBody>
          <a:bodyPr>
            <a:normAutofit fontScale="90000"/>
          </a:bodyPr>
          <a:lstStyle/>
          <a:p>
            <a:pPr eaLnBrk="1" hangingPunct="1"/>
            <a:r>
              <a:rPr lang="en-US" sz="6600" b="1" u="sng" dirty="0" smtClean="0">
                <a:solidFill>
                  <a:schemeClr val="bg1"/>
                </a:solidFill>
              </a:rPr>
              <a:t>ICPME</a:t>
            </a:r>
            <a:r>
              <a:rPr lang="en-US" sz="6600" b="1" dirty="0" smtClean="0">
                <a:solidFill>
                  <a:schemeClr val="bg1"/>
                </a:solidFill>
              </a:rPr>
              <a:t>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10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 calcmode="lin" valueType="num">
                                      <p:cBhvr>
                                        <p:cTn id="15" dur="10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403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403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403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4035">
                                            <p:txEl>
                                              <p:pRg st="2" end="2"/>
                                            </p:txEl>
                                          </p:spTgt>
                                        </p:tgtEl>
                                        <p:attrNameLst>
                                          <p:attrName>style.visibility</p:attrName>
                                        </p:attrNameLst>
                                      </p:cBhvr>
                                      <p:to>
                                        <p:strVal val="visible"/>
                                      </p:to>
                                    </p:set>
                                    <p:anim calcmode="lin" valueType="num">
                                      <p:cBhvr>
                                        <p:cTn id="23" dur="10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40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03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4035">
                                            <p:txEl>
                                              <p:pRg st="3" end="3"/>
                                            </p:txEl>
                                          </p:spTgt>
                                        </p:tgtEl>
                                        <p:attrNameLst>
                                          <p:attrName>style.visibility</p:attrName>
                                        </p:attrNameLst>
                                      </p:cBhvr>
                                      <p:to>
                                        <p:strVal val="visible"/>
                                      </p:to>
                                    </p:set>
                                    <p:anim calcmode="lin" valueType="num">
                                      <p:cBhvr>
                                        <p:cTn id="31" dur="10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403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403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403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4035">
                                            <p:txEl>
                                              <p:pRg st="4" end="4"/>
                                            </p:txEl>
                                          </p:spTgt>
                                        </p:tgtEl>
                                        <p:attrNameLst>
                                          <p:attrName>style.visibility</p:attrName>
                                        </p:attrNameLst>
                                      </p:cBhvr>
                                      <p:to>
                                        <p:strVal val="visible"/>
                                      </p:to>
                                    </p:set>
                                    <p:anim calcmode="lin" valueType="num">
                                      <p:cBhvr>
                                        <p:cTn id="39" dur="10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403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40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403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4035">
                                            <p:txEl>
                                              <p:pRg st="5" end="5"/>
                                            </p:txEl>
                                          </p:spTgt>
                                        </p:tgtEl>
                                        <p:attrNameLst>
                                          <p:attrName>style.visibility</p:attrName>
                                        </p:attrNameLst>
                                      </p:cBhvr>
                                      <p:to>
                                        <p:strVal val="visible"/>
                                      </p:to>
                                    </p:set>
                                    <p:anim calcmode="lin" valueType="num">
                                      <p:cBhvr>
                                        <p:cTn id="47" dur="1000" fill="hold"/>
                                        <p:tgtEl>
                                          <p:spTgt spid="4403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403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403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403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body" sz="half" idx="1"/>
          </p:nvPr>
        </p:nvSpPr>
        <p:spPr>
          <a:xfrm>
            <a:off x="5029200" y="1447800"/>
            <a:ext cx="3962400" cy="5105400"/>
          </a:xfrm>
          <a:solidFill>
            <a:schemeClr val="accent2">
              <a:lumMod val="75000"/>
            </a:schemeClr>
          </a:solidFill>
        </p:spPr>
        <p:txBody>
          <a:bodyPr/>
          <a:lstStyle/>
          <a:p>
            <a:pPr eaLnBrk="1" hangingPunct="1">
              <a:buClrTx/>
            </a:pPr>
            <a:r>
              <a:rPr lang="en-US" sz="2800" dirty="0" smtClean="0">
                <a:solidFill>
                  <a:schemeClr val="bg1"/>
                </a:solidFill>
              </a:rPr>
              <a:t>The leader is still ultimately responsible for the task to be accomplished.</a:t>
            </a:r>
          </a:p>
          <a:p>
            <a:pPr lvl="1" eaLnBrk="1" hangingPunct="1">
              <a:buClrTx/>
            </a:pPr>
            <a:r>
              <a:rPr lang="en-US" sz="2400" dirty="0" smtClean="0">
                <a:solidFill>
                  <a:schemeClr val="bg1"/>
                </a:solidFill>
              </a:rPr>
              <a:t>Surround yourself with the </a:t>
            </a:r>
            <a:r>
              <a:rPr lang="en-US" sz="2400" u="sng" dirty="0" smtClean="0">
                <a:solidFill>
                  <a:schemeClr val="bg1"/>
                </a:solidFill>
              </a:rPr>
              <a:t>best people you can find</a:t>
            </a:r>
            <a:r>
              <a:rPr lang="en-US" sz="2400" dirty="0" smtClean="0">
                <a:solidFill>
                  <a:schemeClr val="bg1"/>
                </a:solidFill>
              </a:rPr>
              <a:t> then delegate effectively. </a:t>
            </a:r>
          </a:p>
          <a:p>
            <a:pPr lvl="1" eaLnBrk="1" hangingPunct="1">
              <a:buClrTx/>
            </a:pPr>
            <a:r>
              <a:rPr lang="en-US" sz="2400" dirty="0" smtClean="0">
                <a:solidFill>
                  <a:schemeClr val="bg1"/>
                </a:solidFill>
              </a:rPr>
              <a:t>The key: Recognize and train the right people.  </a:t>
            </a:r>
          </a:p>
        </p:txBody>
      </p:sp>
      <p:sp>
        <p:nvSpPr>
          <p:cNvPr id="6" name="Rectangle 2"/>
          <p:cNvSpPr>
            <a:spLocks noGrp="1" noChangeArrowheads="1"/>
          </p:cNvSpPr>
          <p:nvPr>
            <p:ph type="title"/>
          </p:nvPr>
        </p:nvSpPr>
        <p:spPr>
          <a:xfrm>
            <a:off x="152400" y="533400"/>
            <a:ext cx="8839200" cy="792162"/>
          </a:xfrm>
          <a:solidFill>
            <a:srgbClr val="3E2300"/>
          </a:solidFill>
        </p:spPr>
        <p:txBody>
          <a:bodyPr>
            <a:normAutofit fontScale="90000"/>
          </a:bodyPr>
          <a:lstStyle/>
          <a:p>
            <a:pPr eaLnBrk="1" hangingPunct="1"/>
            <a:r>
              <a:rPr lang="en-US" sz="6600" b="1" u="sng" dirty="0" smtClean="0">
                <a:solidFill>
                  <a:schemeClr val="bg1"/>
                </a:solidFill>
              </a:rPr>
              <a:t>ICPME</a:t>
            </a:r>
            <a:r>
              <a:rPr lang="en-US" sz="6600" b="1" dirty="0" smtClean="0">
                <a:solidFill>
                  <a:schemeClr val="bg1"/>
                </a:solidFill>
              </a:rPr>
              <a:t> Model</a:t>
            </a:r>
          </a:p>
        </p:txBody>
      </p:sp>
      <p:pic>
        <p:nvPicPr>
          <p:cNvPr id="9218" name="Picture 2" descr="C:\Users\alarsen\AppData\Local\Microsoft\Windows\Temporary Internet Files\Content.IE5\QQLYZ3C9\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77" y="1752600"/>
            <a:ext cx="6056277" cy="5276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 calcmode="lin" valueType="num">
                                      <p:cBhvr>
                                        <p:cTn id="7" dur="1000" fill="hold"/>
                                        <p:tgtEl>
                                          <p:spTgt spid="430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301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3013">
                                            <p:txEl>
                                              <p:pRg st="1" end="1"/>
                                            </p:txEl>
                                          </p:spTgt>
                                        </p:tgtEl>
                                        <p:attrNameLst>
                                          <p:attrName>style.visibility</p:attrName>
                                        </p:attrNameLst>
                                      </p:cBhvr>
                                      <p:to>
                                        <p:strVal val="visible"/>
                                      </p:to>
                                    </p:set>
                                    <p:anim calcmode="lin" valueType="num">
                                      <p:cBhvr>
                                        <p:cTn id="15" dur="1000" fill="hold"/>
                                        <p:tgtEl>
                                          <p:spTgt spid="4301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301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301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301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3013">
                                            <p:txEl>
                                              <p:pRg st="2" end="2"/>
                                            </p:txEl>
                                          </p:spTgt>
                                        </p:tgtEl>
                                        <p:attrNameLst>
                                          <p:attrName>style.visibility</p:attrName>
                                        </p:attrNameLst>
                                      </p:cBhvr>
                                      <p:to>
                                        <p:strVal val="visible"/>
                                      </p:to>
                                    </p:set>
                                    <p:anim calcmode="lin" valueType="num">
                                      <p:cBhvr>
                                        <p:cTn id="23" dur="1000" fill="hold"/>
                                        <p:tgtEl>
                                          <p:spTgt spid="4301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301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301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301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609600"/>
            <a:ext cx="8763000" cy="808038"/>
          </a:xfrm>
          <a:solidFill>
            <a:srgbClr val="3E2300"/>
          </a:solidFill>
        </p:spPr>
        <p:txBody>
          <a:bodyPr>
            <a:normAutofit fontScale="90000"/>
          </a:bodyPr>
          <a:lstStyle/>
          <a:p>
            <a:pPr eaLnBrk="1" hangingPunct="1"/>
            <a:r>
              <a:rPr lang="en-US" b="1" dirty="0" smtClean="0">
                <a:solidFill>
                  <a:schemeClr val="bg1"/>
                </a:solidFill>
              </a:rPr>
              <a:t>Delegation Wisdom Tidbit #1</a:t>
            </a:r>
            <a:r>
              <a:rPr lang="en-US" sz="6000" b="1" dirty="0" smtClean="0">
                <a:solidFill>
                  <a:schemeClr val="bg1"/>
                </a:solidFill>
              </a:rPr>
              <a:t> </a:t>
            </a:r>
          </a:p>
        </p:txBody>
      </p:sp>
      <p:sp>
        <p:nvSpPr>
          <p:cNvPr id="32771" name="Rectangle 3"/>
          <p:cNvSpPr>
            <a:spLocks noGrp="1" noChangeArrowheads="1"/>
          </p:cNvSpPr>
          <p:nvPr>
            <p:ph type="body" sz="half" idx="1"/>
          </p:nvPr>
        </p:nvSpPr>
        <p:spPr>
          <a:xfrm>
            <a:off x="228600" y="1524000"/>
            <a:ext cx="3581400" cy="4876800"/>
          </a:xfrm>
          <a:solidFill>
            <a:schemeClr val="accent2">
              <a:lumMod val="75000"/>
            </a:schemeClr>
          </a:solidFill>
        </p:spPr>
        <p:txBody>
          <a:bodyPr>
            <a:normAutofit/>
          </a:bodyPr>
          <a:lstStyle/>
          <a:p>
            <a:pPr eaLnBrk="1" hangingPunct="1">
              <a:lnSpc>
                <a:spcPct val="90000"/>
              </a:lnSpc>
              <a:buFontTx/>
              <a:buNone/>
            </a:pPr>
            <a:r>
              <a:rPr lang="en-US" sz="2000" dirty="0" smtClean="0">
                <a:solidFill>
                  <a:schemeClr val="bg1"/>
                </a:solidFill>
              </a:rPr>
              <a:t>   </a:t>
            </a:r>
            <a:r>
              <a:rPr lang="en-US" sz="3600" b="1" dirty="0" smtClean="0">
                <a:solidFill>
                  <a:schemeClr val="bg1"/>
                </a:solidFill>
              </a:rPr>
              <a:t>“Surround yourself with the best people you can find, delegate authority, and don’t interfere.”</a:t>
            </a:r>
          </a:p>
          <a:p>
            <a:pPr eaLnBrk="1" hangingPunct="1">
              <a:lnSpc>
                <a:spcPct val="90000"/>
              </a:lnSpc>
              <a:buFontTx/>
              <a:buNone/>
            </a:pPr>
            <a:r>
              <a:rPr lang="en-US" sz="3600" b="1" dirty="0" smtClean="0">
                <a:solidFill>
                  <a:schemeClr val="bg1"/>
                </a:solidFill>
              </a:rPr>
              <a:t>	</a:t>
            </a:r>
            <a:r>
              <a:rPr lang="en-US" sz="1800" b="1" dirty="0" smtClean="0">
                <a:solidFill>
                  <a:schemeClr val="bg1"/>
                </a:solidFill>
              </a:rPr>
              <a:t>-President Ronald Reagan</a:t>
            </a:r>
          </a:p>
        </p:txBody>
      </p:sp>
      <p:pic>
        <p:nvPicPr>
          <p:cNvPr id="32772" name="Picture 4" descr="reagan-ronald-photo-xl-ronald-reagan-623480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5105400" y="1524000"/>
            <a:ext cx="3849370" cy="481171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FQ3cNGHgOM"/>
          <p:cNvPicPr>
            <a:picLocks noGrp="1" noRot="1" noChangeAspect="1"/>
          </p:cNvPicPr>
          <p:nvPr>
            <p:ph idx="1"/>
            <a:videoFile r:link="rId1"/>
          </p:nvPr>
        </p:nvPicPr>
        <p:blipFill>
          <a:blip r:embed="rId3"/>
          <a:stretch>
            <a:fillRect/>
          </a:stretch>
        </p:blipFill>
        <p:spPr>
          <a:xfrm>
            <a:off x="152400" y="838200"/>
            <a:ext cx="8805332" cy="4953000"/>
          </a:xfrm>
          <a:prstGeom prst="rect">
            <a:avLst/>
          </a:prstGeom>
        </p:spPr>
      </p:pic>
    </p:spTree>
    <p:extLst>
      <p:ext uri="{BB962C8B-B14F-4D97-AF65-F5344CB8AC3E}">
        <p14:creationId xmlns:p14="http://schemas.microsoft.com/office/powerpoint/2010/main" val="409819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609600"/>
            <a:ext cx="8686800" cy="838200"/>
          </a:xfrm>
          <a:solidFill>
            <a:srgbClr val="3E2300"/>
          </a:solidFill>
        </p:spPr>
        <p:txBody>
          <a:bodyPr/>
          <a:lstStyle/>
          <a:p>
            <a:pPr eaLnBrk="1" hangingPunct="1"/>
            <a:r>
              <a:rPr lang="en-US" b="1" dirty="0" smtClean="0">
                <a:solidFill>
                  <a:schemeClr val="bg1"/>
                </a:solidFill>
              </a:rPr>
              <a:t>Delegation Wisdom Tidbit #2</a:t>
            </a:r>
          </a:p>
        </p:txBody>
      </p:sp>
      <p:sp>
        <p:nvSpPr>
          <p:cNvPr id="33795" name="Rectangle 3"/>
          <p:cNvSpPr>
            <a:spLocks noGrp="1" noChangeArrowheads="1"/>
          </p:cNvSpPr>
          <p:nvPr>
            <p:ph type="body" sz="half" idx="1"/>
          </p:nvPr>
        </p:nvSpPr>
        <p:spPr>
          <a:xfrm>
            <a:off x="228600" y="1524000"/>
            <a:ext cx="4038600" cy="4649388"/>
          </a:xfrm>
          <a:solidFill>
            <a:schemeClr val="accent2">
              <a:lumMod val="75000"/>
            </a:schemeClr>
          </a:solidFill>
        </p:spPr>
        <p:txBody>
          <a:bodyPr/>
          <a:lstStyle/>
          <a:p>
            <a:pPr eaLnBrk="1" hangingPunct="1">
              <a:lnSpc>
                <a:spcPct val="90000"/>
              </a:lnSpc>
              <a:buFontTx/>
              <a:buNone/>
            </a:pPr>
            <a:r>
              <a:rPr lang="en-US" sz="2400" dirty="0" smtClean="0">
                <a:solidFill>
                  <a:schemeClr val="bg1"/>
                </a:solidFill>
              </a:rPr>
              <a:t>   </a:t>
            </a:r>
            <a:r>
              <a:rPr lang="en-US" b="1" dirty="0" smtClean="0">
                <a:solidFill>
                  <a:schemeClr val="bg1"/>
                </a:solidFill>
              </a:rPr>
              <a:t>“The best executive is the one who has sense enough to pick good men to do what he wants done, and self-restraint enough to keep from meddling with them while they do it.”</a:t>
            </a:r>
            <a:r>
              <a:rPr lang="en-US" sz="2800" b="1" dirty="0" smtClean="0">
                <a:solidFill>
                  <a:schemeClr val="bg1"/>
                </a:solidFill>
              </a:rPr>
              <a:t> </a:t>
            </a:r>
          </a:p>
          <a:p>
            <a:pPr eaLnBrk="1" hangingPunct="1">
              <a:lnSpc>
                <a:spcPct val="90000"/>
              </a:lnSpc>
              <a:buFontTx/>
              <a:buNone/>
            </a:pPr>
            <a:r>
              <a:rPr lang="en-US" sz="2800" b="1" dirty="0" smtClean="0">
                <a:solidFill>
                  <a:schemeClr val="bg1"/>
                </a:solidFill>
              </a:rPr>
              <a:t>	</a:t>
            </a:r>
            <a:r>
              <a:rPr lang="en-US" sz="2000" b="1" dirty="0" smtClean="0">
                <a:solidFill>
                  <a:schemeClr val="bg1"/>
                </a:solidFill>
              </a:rPr>
              <a:t>-President Theodore Roosevelt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524000"/>
            <a:ext cx="3727260" cy="464938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066800"/>
          </a:xfrm>
        </p:spPr>
        <p:txBody>
          <a:bodyPr/>
          <a:lstStyle/>
          <a:p>
            <a:r>
              <a:rPr lang="en-US" dirty="0" smtClean="0"/>
              <a:t>The Bank Of Time</a:t>
            </a:r>
            <a:endParaRPr lang="en-US" dirty="0"/>
          </a:p>
        </p:txBody>
      </p:sp>
      <p:sp>
        <p:nvSpPr>
          <p:cNvPr id="6" name="Content Placeholder 5"/>
          <p:cNvSpPr>
            <a:spLocks noGrp="1"/>
          </p:cNvSpPr>
          <p:nvPr>
            <p:ph idx="1"/>
          </p:nvPr>
        </p:nvSpPr>
        <p:spPr>
          <a:xfrm>
            <a:off x="0" y="1066800"/>
            <a:ext cx="9144000" cy="5507736"/>
          </a:xfrm>
        </p:spPr>
        <p:txBody>
          <a:bodyPr>
            <a:normAutofit fontScale="25000" lnSpcReduction="20000"/>
          </a:bodyPr>
          <a:lstStyle/>
          <a:p>
            <a:pPr marL="109728" indent="0">
              <a:buNone/>
            </a:pPr>
            <a:r>
              <a:rPr lang="en-US" sz="4800" dirty="0" smtClean="0">
                <a:latin typeface="Arial" panose="020B0604020202020204" pitchFamily="34" charset="0"/>
                <a:cs typeface="Arial" panose="020B0604020202020204" pitchFamily="34" charset="0"/>
              </a:rPr>
              <a:t>Imagine </a:t>
            </a:r>
            <a:r>
              <a:rPr lang="en-US" sz="4800" dirty="0">
                <a:latin typeface="Arial" panose="020B0604020202020204" pitchFamily="34" charset="0"/>
                <a:cs typeface="Arial" panose="020B0604020202020204" pitchFamily="34" charset="0"/>
              </a:rPr>
              <a:t>there is a bank that credits your account each morning with $86,400. It carries over no balance from day to day. Every evening it deletes whatever part of the balance you failed to use during the day. </a:t>
            </a:r>
          </a:p>
          <a:p>
            <a:endParaRPr lang="en-US" sz="4800" dirty="0">
              <a:latin typeface="Arial" panose="020B0604020202020204" pitchFamily="34" charset="0"/>
              <a:cs typeface="Arial" panose="020B0604020202020204" pitchFamily="34" charset="0"/>
            </a:endParaRPr>
          </a:p>
          <a:p>
            <a:pPr marL="109728" indent="0">
              <a:buNone/>
            </a:pPr>
            <a:r>
              <a:rPr lang="en-US" sz="4800" dirty="0">
                <a:latin typeface="Arial" panose="020B0604020202020204" pitchFamily="34" charset="0"/>
                <a:cs typeface="Arial" panose="020B0604020202020204" pitchFamily="34" charset="0"/>
              </a:rPr>
              <a:t>What should you do?</a:t>
            </a:r>
          </a:p>
          <a:p>
            <a:endParaRPr lang="en-US" sz="4800" dirty="0">
              <a:latin typeface="Arial" panose="020B0604020202020204" pitchFamily="34" charset="0"/>
              <a:cs typeface="Arial" panose="020B0604020202020204" pitchFamily="34" charset="0"/>
            </a:endParaRPr>
          </a:p>
          <a:p>
            <a:pPr marL="109728" indent="0">
              <a:buNone/>
            </a:pPr>
            <a:r>
              <a:rPr lang="en-US" sz="4800" dirty="0">
                <a:latin typeface="Arial" panose="020B0604020202020204" pitchFamily="34" charset="0"/>
                <a:cs typeface="Arial" panose="020B0604020202020204" pitchFamily="34" charset="0"/>
              </a:rPr>
              <a:t>Draw out every cent, of course!!!!</a:t>
            </a:r>
          </a:p>
          <a:p>
            <a:endParaRPr lang="en-US" sz="4800" dirty="0">
              <a:latin typeface="Arial" panose="020B0604020202020204" pitchFamily="34" charset="0"/>
              <a:cs typeface="Arial" panose="020B0604020202020204" pitchFamily="34" charset="0"/>
            </a:endParaRPr>
          </a:p>
          <a:p>
            <a:pPr marL="109728" indent="0">
              <a:buNone/>
            </a:pPr>
            <a:r>
              <a:rPr lang="en-US" sz="4800" dirty="0">
                <a:latin typeface="Arial" panose="020B0604020202020204" pitchFamily="34" charset="0"/>
                <a:cs typeface="Arial" panose="020B0604020202020204" pitchFamily="34" charset="0"/>
              </a:rPr>
              <a:t>Each of us has such a bank. It's name is TIME.</a:t>
            </a:r>
          </a:p>
          <a:p>
            <a:endParaRPr lang="en-US" sz="4800" dirty="0">
              <a:latin typeface="Arial" panose="020B0604020202020204" pitchFamily="34" charset="0"/>
              <a:cs typeface="Arial" panose="020B0604020202020204" pitchFamily="34" charset="0"/>
            </a:endParaRPr>
          </a:p>
          <a:p>
            <a:pPr marL="109728" indent="0">
              <a:buNone/>
            </a:pPr>
            <a:r>
              <a:rPr lang="en-US" sz="4800" dirty="0">
                <a:latin typeface="Arial" panose="020B0604020202020204" pitchFamily="34" charset="0"/>
                <a:cs typeface="Arial" panose="020B0604020202020204" pitchFamily="34" charset="0"/>
              </a:rPr>
              <a:t>Every morning, it credits you with 86,400 seconds. Every night it writes off, as lost, whatever part of this you have failed to invest to good purpose. It carries over no balance. It allows no overdraft. Each day it opens a new account for you. Each night it burns the remains of the day. If you fail to use the day's deposits, the loss is yours.</a:t>
            </a:r>
          </a:p>
          <a:p>
            <a:endParaRPr lang="en-US" sz="4800" dirty="0">
              <a:latin typeface="Arial" panose="020B0604020202020204" pitchFamily="34" charset="0"/>
              <a:cs typeface="Arial" panose="020B0604020202020204" pitchFamily="34" charset="0"/>
            </a:endParaRPr>
          </a:p>
          <a:p>
            <a:pPr marL="109728" indent="0">
              <a:buNone/>
            </a:pPr>
            <a:r>
              <a:rPr lang="en-US" sz="4800" dirty="0">
                <a:latin typeface="Arial" panose="020B0604020202020204" pitchFamily="34" charset="0"/>
                <a:cs typeface="Arial" panose="020B0604020202020204" pitchFamily="34" charset="0"/>
              </a:rPr>
              <a:t>There is no going back.</a:t>
            </a:r>
          </a:p>
          <a:p>
            <a:endParaRPr lang="en-US" sz="4800" dirty="0">
              <a:latin typeface="Arial" panose="020B0604020202020204" pitchFamily="34" charset="0"/>
              <a:cs typeface="Arial" panose="020B0604020202020204" pitchFamily="34" charset="0"/>
            </a:endParaRPr>
          </a:p>
          <a:p>
            <a:pPr marL="109728" indent="0">
              <a:buNone/>
            </a:pPr>
            <a:r>
              <a:rPr lang="en-US" sz="4800" dirty="0">
                <a:latin typeface="Arial" panose="020B0604020202020204" pitchFamily="34" charset="0"/>
                <a:cs typeface="Arial" panose="020B0604020202020204" pitchFamily="34" charset="0"/>
              </a:rPr>
              <a:t>There is no drawing against the "tomorrow". You must live in the present on today's deposits. Invest it so as to get from it the utmost in health, happiness, and success! The clock is running. Make the most of today. To realize the value of ONE YEAR, ask a student who failed a grade. To realize the value of ONE MONTH, ask a mother who gave birth to a premature baby. To realize the value of ONE WEEK, ask the editor of a weekly newspaper. To realize the value of ONE HOUR, ask the lovers who are waiting to meet. To realize the value of ONE MINUTE, ask a person who missed the train. To realize the value of ONE SECOND, ask a person who just avoided an accident. To realize the value of ONE MILLISECOND, ask the person who won a Silver Medal in the Olympics.</a:t>
            </a:r>
          </a:p>
          <a:p>
            <a:endParaRPr lang="en-US" sz="4800" dirty="0">
              <a:latin typeface="Arial" panose="020B0604020202020204" pitchFamily="34" charset="0"/>
              <a:cs typeface="Arial" panose="020B0604020202020204" pitchFamily="34" charset="0"/>
            </a:endParaRPr>
          </a:p>
          <a:p>
            <a:pPr marL="109728" indent="0">
              <a:buNone/>
            </a:pPr>
            <a:r>
              <a:rPr lang="en-US" sz="4800" dirty="0">
                <a:latin typeface="Arial" panose="020B0604020202020204" pitchFamily="34" charset="0"/>
                <a:cs typeface="Arial" panose="020B0604020202020204" pitchFamily="34" charset="0"/>
              </a:rPr>
              <a:t>Treasure every moment that you have! And treasure it more because you shared it with someone special, special enough to spend your time. And remember that time waits for no one.</a:t>
            </a:r>
          </a:p>
          <a:p>
            <a:endParaRPr lang="en-US" sz="4800" dirty="0">
              <a:latin typeface="Arial" panose="020B0604020202020204" pitchFamily="34" charset="0"/>
              <a:cs typeface="Arial" panose="020B0604020202020204" pitchFamily="34" charset="0"/>
            </a:endParaRPr>
          </a:p>
          <a:p>
            <a:pPr marL="109728" indent="0">
              <a:buNone/>
            </a:pPr>
            <a:r>
              <a:rPr lang="en-US" sz="4800" dirty="0">
                <a:latin typeface="Arial" panose="020B0604020202020204" pitchFamily="34" charset="0"/>
                <a:cs typeface="Arial" panose="020B0604020202020204" pitchFamily="34" charset="0"/>
              </a:rPr>
              <a:t>Yesterday is history,</a:t>
            </a:r>
          </a:p>
          <a:p>
            <a:pPr marL="109728" indent="0">
              <a:buNone/>
            </a:pPr>
            <a:r>
              <a:rPr lang="en-US" sz="4800" dirty="0">
                <a:latin typeface="Arial" panose="020B0604020202020204" pitchFamily="34" charset="0"/>
                <a:cs typeface="Arial" panose="020B0604020202020204" pitchFamily="34" charset="0"/>
              </a:rPr>
              <a:t>Tomorrow is a mystery,</a:t>
            </a:r>
          </a:p>
          <a:p>
            <a:pPr marL="109728" indent="0">
              <a:buNone/>
            </a:pPr>
            <a:r>
              <a:rPr lang="en-US" sz="4800" dirty="0">
                <a:latin typeface="Arial" panose="020B0604020202020204" pitchFamily="34" charset="0"/>
                <a:cs typeface="Arial" panose="020B0604020202020204" pitchFamily="34" charset="0"/>
              </a:rPr>
              <a:t>Today is a gift,</a:t>
            </a:r>
          </a:p>
          <a:p>
            <a:endParaRPr lang="en-US" sz="4800" dirty="0">
              <a:latin typeface="Arial" panose="020B0604020202020204" pitchFamily="34" charset="0"/>
              <a:cs typeface="Arial" panose="020B0604020202020204" pitchFamily="34" charset="0"/>
            </a:endParaRPr>
          </a:p>
          <a:p>
            <a:pPr marL="109728" indent="0">
              <a:buNone/>
            </a:pPr>
            <a:r>
              <a:rPr lang="en-US" sz="4800" dirty="0">
                <a:latin typeface="Arial" panose="020B0604020202020204" pitchFamily="34" charset="0"/>
                <a:cs typeface="Arial" panose="020B0604020202020204" pitchFamily="34" charset="0"/>
              </a:rPr>
              <a:t>That's why it's called the present!!</a:t>
            </a:r>
          </a:p>
          <a:p>
            <a:endParaRPr lang="en-US" dirty="0"/>
          </a:p>
        </p:txBody>
      </p:sp>
    </p:spTree>
    <p:extLst>
      <p:ext uri="{BB962C8B-B14F-4D97-AF65-F5344CB8AC3E}">
        <p14:creationId xmlns:p14="http://schemas.microsoft.com/office/powerpoint/2010/main" val="62207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in Leadership:</a:t>
            </a:r>
            <a:endParaRPr lang="en-US" dirty="0"/>
          </a:p>
        </p:txBody>
      </p:sp>
      <p:sp>
        <p:nvSpPr>
          <p:cNvPr id="3" name="Content Placeholder 2"/>
          <p:cNvSpPr>
            <a:spLocks noGrp="1"/>
          </p:cNvSpPr>
          <p:nvPr>
            <p:ph idx="1"/>
          </p:nvPr>
        </p:nvSpPr>
        <p:spPr/>
        <p:txBody>
          <a:bodyPr/>
          <a:lstStyle/>
          <a:p>
            <a:r>
              <a:rPr lang="en-US" dirty="0" smtClean="0"/>
              <a:t>We will be doing Standard 6 – Time Management</a:t>
            </a:r>
          </a:p>
          <a:p>
            <a:pPr lvl="1"/>
            <a:r>
              <a:rPr lang="en-US" dirty="0" smtClean="0"/>
              <a:t>Complete Std. 6 Notes, Assignments on 6-11, </a:t>
            </a:r>
            <a:r>
              <a:rPr lang="en-US" dirty="0" smtClean="0"/>
              <a:t>6-12</a:t>
            </a:r>
          </a:p>
          <a:p>
            <a:pPr lvl="1"/>
            <a:r>
              <a:rPr lang="en-US" dirty="0" smtClean="0"/>
              <a:t>Complete “Managing Your In Basket” worksheet</a:t>
            </a:r>
          </a:p>
          <a:p>
            <a:pPr lvl="1"/>
            <a:r>
              <a:rPr lang="en-US" dirty="0" smtClean="0"/>
              <a:t>Quiz #6</a:t>
            </a:r>
          </a:p>
          <a:p>
            <a:pPr lvl="1"/>
            <a:r>
              <a:rPr lang="en-US" dirty="0" smtClean="0"/>
              <a:t>If you get done with everything read your biography or work on your Book Report – info can be find on the class website:  toripollard.weebly.com</a:t>
            </a:r>
            <a:endParaRPr lang="en-US" dirty="0" smtClean="0"/>
          </a:p>
        </p:txBody>
      </p:sp>
    </p:spTree>
    <p:extLst>
      <p:ext uri="{BB962C8B-B14F-4D97-AF65-F5344CB8AC3E}">
        <p14:creationId xmlns:p14="http://schemas.microsoft.com/office/powerpoint/2010/main" val="1139846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993" t="12039" r="13297" b="11585"/>
          <a:stretch/>
        </p:blipFill>
        <p:spPr>
          <a:xfrm>
            <a:off x="6068363" y="0"/>
            <a:ext cx="3075637" cy="3733800"/>
          </a:xfrm>
          <a:prstGeom prst="rect">
            <a:avLst/>
          </a:prstGeom>
        </p:spPr>
      </p:pic>
      <p:sp>
        <p:nvSpPr>
          <p:cNvPr id="2" name="Title 1"/>
          <p:cNvSpPr>
            <a:spLocks noGrp="1"/>
          </p:cNvSpPr>
          <p:nvPr>
            <p:ph type="ctrTitle"/>
          </p:nvPr>
        </p:nvSpPr>
        <p:spPr>
          <a:xfrm>
            <a:off x="0" y="2438400"/>
            <a:ext cx="8458200" cy="1470025"/>
          </a:xfrm>
        </p:spPr>
        <p:txBody>
          <a:bodyPr/>
          <a:lstStyle/>
          <a:p>
            <a:r>
              <a:rPr lang="en-US" dirty="0">
                <a:latin typeface="+mn-lt"/>
              </a:rPr>
              <a:t>Lesson 6: </a:t>
            </a:r>
            <a:r>
              <a:rPr lang="en-US" dirty="0" smtClean="0">
                <a:latin typeface="+mn-lt"/>
              </a:rPr>
              <a:t/>
            </a:r>
            <a:br>
              <a:rPr lang="en-US" dirty="0" smtClean="0">
                <a:latin typeface="+mn-lt"/>
              </a:rPr>
            </a:br>
            <a:r>
              <a:rPr lang="en-US" dirty="0" smtClean="0">
                <a:latin typeface="+mn-lt"/>
              </a:rPr>
              <a:t>Time </a:t>
            </a:r>
            <a:r>
              <a:rPr lang="en-US" dirty="0">
                <a:latin typeface="+mn-lt"/>
              </a:rPr>
              <a:t>&amp; Meeting Management</a:t>
            </a:r>
          </a:p>
        </p:txBody>
      </p:sp>
      <p:sp>
        <p:nvSpPr>
          <p:cNvPr id="3" name="Subtitle 2"/>
          <p:cNvSpPr>
            <a:spLocks noGrp="1"/>
          </p:cNvSpPr>
          <p:nvPr>
            <p:ph type="subTitle" idx="1"/>
          </p:nvPr>
        </p:nvSpPr>
        <p:spPr>
          <a:xfrm>
            <a:off x="152400" y="228600"/>
            <a:ext cx="4267200" cy="1295400"/>
          </a:xfrm>
          <a:solidFill>
            <a:schemeClr val="bg1"/>
          </a:solidFill>
        </p:spPr>
        <p:txBody>
          <a:bodyPr/>
          <a:lstStyle/>
          <a:p>
            <a:r>
              <a:rPr lang="en-US" sz="2000" b="1" dirty="0"/>
              <a:t>“Dost thou love life?  Then do not squander time for that is the stuff life is made of.”</a:t>
            </a:r>
          </a:p>
          <a:p>
            <a:r>
              <a:rPr lang="en-US" sz="1600" b="1" dirty="0"/>
              <a:t>     -Benjamin Franklin</a:t>
            </a:r>
          </a:p>
          <a:p>
            <a:endParaRPr lang="en-US" dirty="0"/>
          </a:p>
        </p:txBody>
      </p:sp>
    </p:spTree>
    <p:extLst>
      <p:ext uri="{BB962C8B-B14F-4D97-AF65-F5344CB8AC3E}">
        <p14:creationId xmlns:p14="http://schemas.microsoft.com/office/powerpoint/2010/main" val="16837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228600" y="533400"/>
            <a:ext cx="8686800" cy="762000"/>
          </a:xfrm>
          <a:solidFill>
            <a:srgbClr val="3E2300"/>
          </a:solidFill>
        </p:spPr>
        <p:txBody>
          <a:bodyPr>
            <a:normAutofit/>
          </a:bodyPr>
          <a:lstStyle/>
          <a:p>
            <a:pPr eaLnBrk="1" hangingPunct="1"/>
            <a:r>
              <a:rPr lang="en-US" sz="3600" b="1" dirty="0" smtClean="0">
                <a:solidFill>
                  <a:schemeClr val="bg1"/>
                </a:solidFill>
              </a:rPr>
              <a:t>Carpe Diem-</a:t>
            </a:r>
            <a:r>
              <a:rPr lang="en-US" sz="3200" b="1" i="1" dirty="0" smtClean="0">
                <a:solidFill>
                  <a:schemeClr val="bg1"/>
                </a:solidFill>
              </a:rPr>
              <a:t>Seize the Day</a:t>
            </a:r>
            <a:endParaRPr lang="en-US" sz="3600" b="1" i="1" dirty="0" smtClean="0">
              <a:solidFill>
                <a:schemeClr val="bg1"/>
              </a:solidFill>
            </a:endParaRPr>
          </a:p>
        </p:txBody>
      </p:sp>
      <p:sp>
        <p:nvSpPr>
          <p:cNvPr id="16389" name="Rectangle 5"/>
          <p:cNvSpPr>
            <a:spLocks noGrp="1" noChangeArrowheads="1"/>
          </p:cNvSpPr>
          <p:nvPr>
            <p:ph type="body" sz="half" idx="1"/>
          </p:nvPr>
        </p:nvSpPr>
        <p:spPr>
          <a:xfrm>
            <a:off x="4876800" y="1371600"/>
            <a:ext cx="4038600" cy="5105400"/>
          </a:xfrm>
          <a:solidFill>
            <a:schemeClr val="accent2">
              <a:lumMod val="75000"/>
            </a:schemeClr>
          </a:solidFill>
        </p:spPr>
        <p:txBody>
          <a:bodyPr>
            <a:normAutofit fontScale="92500" lnSpcReduction="10000"/>
          </a:bodyPr>
          <a:lstStyle/>
          <a:p>
            <a:pPr marL="109728" indent="0" algn="ctr" eaLnBrk="1" hangingPunct="1">
              <a:lnSpc>
                <a:spcPct val="80000"/>
              </a:lnSpc>
              <a:buNone/>
            </a:pPr>
            <a:endParaRPr lang="en-US" sz="1700" b="1" i="1" dirty="0" smtClean="0">
              <a:solidFill>
                <a:schemeClr val="bg1"/>
              </a:solidFill>
            </a:endParaRPr>
          </a:p>
          <a:p>
            <a:pPr marL="109728" indent="0" algn="ctr" eaLnBrk="1" hangingPunct="1">
              <a:lnSpc>
                <a:spcPct val="80000"/>
              </a:lnSpc>
              <a:buNone/>
            </a:pPr>
            <a:r>
              <a:rPr lang="en-US" sz="1700" b="1" i="1" dirty="0" smtClean="0">
                <a:solidFill>
                  <a:schemeClr val="bg1"/>
                </a:solidFill>
              </a:rPr>
              <a:t>TO THE VIRGINS, TO MAKE MUCH OF TIME </a:t>
            </a:r>
            <a:r>
              <a:rPr lang="en-US" sz="1700" b="1" dirty="0" smtClean="0">
                <a:solidFill>
                  <a:schemeClr val="bg1"/>
                </a:solidFill>
              </a:rPr>
              <a:t>by Robert Herrick</a:t>
            </a:r>
          </a:p>
          <a:p>
            <a:pPr algn="ctr" eaLnBrk="1" hangingPunct="1">
              <a:lnSpc>
                <a:spcPct val="80000"/>
              </a:lnSpc>
              <a:buFontTx/>
              <a:buNone/>
            </a:pPr>
            <a:r>
              <a:rPr lang="en-US" sz="1800" b="1" dirty="0" smtClean="0">
                <a:solidFill>
                  <a:schemeClr val="bg1"/>
                </a:solidFill>
              </a:rPr>
              <a:t>	</a:t>
            </a:r>
          </a:p>
          <a:p>
            <a:pPr algn="ctr" eaLnBrk="1" hangingPunct="1">
              <a:lnSpc>
                <a:spcPct val="80000"/>
              </a:lnSpc>
              <a:buFontTx/>
              <a:buNone/>
            </a:pPr>
            <a:r>
              <a:rPr lang="en-US" sz="1800" b="1" dirty="0" smtClean="0">
                <a:solidFill>
                  <a:schemeClr val="bg1"/>
                </a:solidFill>
              </a:rPr>
              <a:t>Gather ye rose-buds while ye may:</a:t>
            </a:r>
            <a:br>
              <a:rPr lang="en-US" sz="1800" b="1" dirty="0" smtClean="0">
                <a:solidFill>
                  <a:schemeClr val="bg1"/>
                </a:solidFill>
              </a:rPr>
            </a:br>
            <a:r>
              <a:rPr lang="en-US" sz="1800" b="1" dirty="0" smtClean="0">
                <a:solidFill>
                  <a:schemeClr val="bg1"/>
                </a:solidFill>
              </a:rPr>
              <a:t>Old Time is still a-flying;</a:t>
            </a:r>
            <a:br>
              <a:rPr lang="en-US" sz="1800" b="1" dirty="0" smtClean="0">
                <a:solidFill>
                  <a:schemeClr val="bg1"/>
                </a:solidFill>
              </a:rPr>
            </a:br>
            <a:r>
              <a:rPr lang="en-US" sz="1800" b="1" dirty="0" smtClean="0">
                <a:solidFill>
                  <a:schemeClr val="bg1"/>
                </a:solidFill>
              </a:rPr>
              <a:t>And this same flower that smiles</a:t>
            </a:r>
          </a:p>
          <a:p>
            <a:pPr algn="ctr" eaLnBrk="1" hangingPunct="1">
              <a:lnSpc>
                <a:spcPct val="80000"/>
              </a:lnSpc>
              <a:buFontTx/>
              <a:buNone/>
            </a:pPr>
            <a:r>
              <a:rPr lang="en-US" sz="1800" b="1" dirty="0" smtClean="0">
                <a:solidFill>
                  <a:schemeClr val="bg1"/>
                </a:solidFill>
              </a:rPr>
              <a:t> to-day,</a:t>
            </a:r>
            <a:br>
              <a:rPr lang="en-US" sz="1800" b="1" dirty="0" smtClean="0">
                <a:solidFill>
                  <a:schemeClr val="bg1"/>
                </a:solidFill>
              </a:rPr>
            </a:br>
            <a:r>
              <a:rPr lang="en-US" sz="1800" b="1" dirty="0" smtClean="0">
                <a:solidFill>
                  <a:schemeClr val="bg1"/>
                </a:solidFill>
              </a:rPr>
              <a:t>To-morrow will be dying.</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The glorious lamp of heaven, </a:t>
            </a:r>
          </a:p>
          <a:p>
            <a:pPr algn="ctr" eaLnBrk="1" hangingPunct="1">
              <a:lnSpc>
                <a:spcPct val="80000"/>
              </a:lnSpc>
              <a:buFontTx/>
              <a:buNone/>
            </a:pPr>
            <a:r>
              <a:rPr lang="en-US" sz="1800" b="1" dirty="0" smtClean="0">
                <a:solidFill>
                  <a:schemeClr val="bg1"/>
                </a:solidFill>
              </a:rPr>
              <a:t>the Sun,</a:t>
            </a:r>
            <a:br>
              <a:rPr lang="en-US" sz="1800" b="1" dirty="0" smtClean="0">
                <a:solidFill>
                  <a:schemeClr val="bg1"/>
                </a:solidFill>
              </a:rPr>
            </a:br>
            <a:r>
              <a:rPr lang="en-US" sz="1800" b="1" dirty="0" smtClean="0">
                <a:solidFill>
                  <a:schemeClr val="bg1"/>
                </a:solidFill>
              </a:rPr>
              <a:t>The higher he's a-getting,</a:t>
            </a:r>
            <a:br>
              <a:rPr lang="en-US" sz="1800" b="1" dirty="0" smtClean="0">
                <a:solidFill>
                  <a:schemeClr val="bg1"/>
                </a:solidFill>
              </a:rPr>
            </a:br>
            <a:r>
              <a:rPr lang="en-US" sz="1800" b="1" dirty="0" smtClean="0">
                <a:solidFill>
                  <a:schemeClr val="bg1"/>
                </a:solidFill>
              </a:rPr>
              <a:t>The sooner will his race be run,</a:t>
            </a:r>
            <a:br>
              <a:rPr lang="en-US" sz="1800" b="1" dirty="0" smtClean="0">
                <a:solidFill>
                  <a:schemeClr val="bg1"/>
                </a:solidFill>
              </a:rPr>
            </a:br>
            <a:r>
              <a:rPr lang="en-US" sz="1800" b="1" dirty="0" smtClean="0">
                <a:solidFill>
                  <a:schemeClr val="bg1"/>
                </a:solidFill>
              </a:rPr>
              <a:t>And nearer he's to setting.</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That age is best, which is the first,</a:t>
            </a:r>
            <a:br>
              <a:rPr lang="en-US" sz="1800" b="1" dirty="0" smtClean="0">
                <a:solidFill>
                  <a:schemeClr val="bg1"/>
                </a:solidFill>
              </a:rPr>
            </a:br>
            <a:r>
              <a:rPr lang="en-US" sz="1800" b="1" dirty="0" smtClean="0">
                <a:solidFill>
                  <a:schemeClr val="bg1"/>
                </a:solidFill>
              </a:rPr>
              <a:t>When youth and blood are warmer;</a:t>
            </a:r>
            <a:br>
              <a:rPr lang="en-US" sz="1800" b="1" dirty="0" smtClean="0">
                <a:solidFill>
                  <a:schemeClr val="bg1"/>
                </a:solidFill>
              </a:rPr>
            </a:br>
            <a:r>
              <a:rPr lang="en-US" sz="1800" b="1" dirty="0" smtClean="0">
                <a:solidFill>
                  <a:schemeClr val="bg1"/>
                </a:solidFill>
              </a:rPr>
              <a:t>But being spent, the worse, and worst</a:t>
            </a:r>
            <a:br>
              <a:rPr lang="en-US" sz="1800" b="1" dirty="0" smtClean="0">
                <a:solidFill>
                  <a:schemeClr val="bg1"/>
                </a:solidFill>
              </a:rPr>
            </a:br>
            <a:r>
              <a:rPr lang="en-US" sz="1800" b="1" dirty="0" smtClean="0">
                <a:solidFill>
                  <a:schemeClr val="bg1"/>
                </a:solidFill>
              </a:rPr>
              <a:t>Times, still succeed the former.</a:t>
            </a:r>
            <a:br>
              <a:rPr lang="en-US" sz="1800" b="1" dirty="0" smtClean="0">
                <a:solidFill>
                  <a:schemeClr val="bg1"/>
                </a:solidFill>
              </a:rPr>
            </a:br>
            <a:r>
              <a:rPr lang="en-US" sz="1800" b="1" dirty="0" smtClean="0">
                <a:solidFill>
                  <a:schemeClr val="bg1"/>
                </a:solidFill>
              </a:rPr>
              <a:t/>
            </a:r>
            <a:br>
              <a:rPr lang="en-US" sz="1800" b="1" dirty="0" smtClean="0">
                <a:solidFill>
                  <a:schemeClr val="bg1"/>
                </a:solidFill>
              </a:rPr>
            </a:br>
            <a:r>
              <a:rPr lang="en-US" sz="1800" b="1" dirty="0" smtClean="0">
                <a:solidFill>
                  <a:schemeClr val="bg1"/>
                </a:solidFill>
              </a:rPr>
              <a:t>--Then be not coy, but use your time,</a:t>
            </a:r>
            <a:br>
              <a:rPr lang="en-US" sz="1800" b="1" dirty="0" smtClean="0">
                <a:solidFill>
                  <a:schemeClr val="bg1"/>
                </a:solidFill>
              </a:rPr>
            </a:br>
            <a:r>
              <a:rPr lang="en-US" sz="1800" b="1" dirty="0" smtClean="0">
                <a:solidFill>
                  <a:schemeClr val="bg1"/>
                </a:solidFill>
              </a:rPr>
              <a:t>And while ye may, go marry;</a:t>
            </a:r>
            <a:br>
              <a:rPr lang="en-US" sz="1800" b="1" dirty="0" smtClean="0">
                <a:solidFill>
                  <a:schemeClr val="bg1"/>
                </a:solidFill>
              </a:rPr>
            </a:br>
            <a:r>
              <a:rPr lang="en-US" sz="1800" b="1" dirty="0" smtClean="0">
                <a:solidFill>
                  <a:schemeClr val="bg1"/>
                </a:solidFill>
              </a:rPr>
              <a:t>For having lost but once your prime,</a:t>
            </a:r>
            <a:br>
              <a:rPr lang="en-US" sz="1800" b="1" dirty="0" smtClean="0">
                <a:solidFill>
                  <a:schemeClr val="bg1"/>
                </a:solidFill>
              </a:rPr>
            </a:br>
            <a:r>
              <a:rPr lang="en-US" sz="1800" b="1" dirty="0" smtClean="0">
                <a:solidFill>
                  <a:schemeClr val="bg1"/>
                </a:solidFill>
              </a:rPr>
              <a:t>You may for ever tarry.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502" r="4546"/>
          <a:stretch/>
        </p:blipFill>
        <p:spPr>
          <a:xfrm>
            <a:off x="228600" y="1373079"/>
            <a:ext cx="4343400" cy="3750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9">
                                            <p:txEl>
                                              <p:pRg st="1" end="1"/>
                                            </p:txEl>
                                          </p:spTgt>
                                        </p:tgtEl>
                                        <p:attrNameLst>
                                          <p:attrName>style.visibility</p:attrName>
                                        </p:attrNameLst>
                                      </p:cBhvr>
                                      <p:to>
                                        <p:strVal val="visible"/>
                                      </p:to>
                                    </p:set>
                                    <p:anim calcmode="lin" valueType="num">
                                      <p:cBhvr>
                                        <p:cTn id="7" dur="500" fill="hold"/>
                                        <p:tgtEl>
                                          <p:spTgt spid="1638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638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9">
                                            <p:txEl>
                                              <p:pRg st="2" end="2"/>
                                            </p:txEl>
                                          </p:spTgt>
                                        </p:tgtEl>
                                        <p:attrNameLst>
                                          <p:attrName>style.visibility</p:attrName>
                                        </p:attrNameLst>
                                      </p:cBhvr>
                                      <p:to>
                                        <p:strVal val="visible"/>
                                      </p:to>
                                    </p:set>
                                    <p:anim calcmode="lin" valueType="num">
                                      <p:cBhvr>
                                        <p:cTn id="13" dur="500" fill="hold"/>
                                        <p:tgtEl>
                                          <p:spTgt spid="1638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638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9">
                                            <p:txEl>
                                              <p:pRg st="3" end="3"/>
                                            </p:txEl>
                                          </p:spTgt>
                                        </p:tgtEl>
                                        <p:attrNameLst>
                                          <p:attrName>style.visibility</p:attrName>
                                        </p:attrNameLst>
                                      </p:cBhvr>
                                      <p:to>
                                        <p:strVal val="visible"/>
                                      </p:to>
                                    </p:set>
                                    <p:anim calcmode="lin" valueType="num">
                                      <p:cBhvr>
                                        <p:cTn id="19" dur="500" fill="hold"/>
                                        <p:tgtEl>
                                          <p:spTgt spid="1638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638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9">
                                            <p:txEl>
                                              <p:pRg st="4" end="4"/>
                                            </p:txEl>
                                          </p:spTgt>
                                        </p:tgtEl>
                                        <p:attrNameLst>
                                          <p:attrName>style.visibility</p:attrName>
                                        </p:attrNameLst>
                                      </p:cBhvr>
                                      <p:to>
                                        <p:strVal val="visible"/>
                                      </p:to>
                                    </p:set>
                                    <p:anim calcmode="lin" valueType="num">
                                      <p:cBhvr>
                                        <p:cTn id="25" dur="500" fill="hold"/>
                                        <p:tgtEl>
                                          <p:spTgt spid="1638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638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9">
                                            <p:txEl>
                                              <p:pRg st="5" end="5"/>
                                            </p:txEl>
                                          </p:spTgt>
                                        </p:tgtEl>
                                        <p:attrNameLst>
                                          <p:attrName>style.visibility</p:attrName>
                                        </p:attrNameLst>
                                      </p:cBhvr>
                                      <p:to>
                                        <p:strVal val="visible"/>
                                      </p:to>
                                    </p:set>
                                    <p:anim calcmode="lin" valueType="num">
                                      <p:cBhvr>
                                        <p:cTn id="31" dur="500" fill="hold"/>
                                        <p:tgtEl>
                                          <p:spTgt spid="1638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638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609600"/>
            <a:ext cx="8686800" cy="808038"/>
          </a:xfrm>
          <a:solidFill>
            <a:srgbClr val="3E2300"/>
          </a:solidFill>
        </p:spPr>
        <p:txBody>
          <a:bodyPr>
            <a:normAutofit/>
          </a:bodyPr>
          <a:lstStyle/>
          <a:p>
            <a:pPr eaLnBrk="1" hangingPunct="1"/>
            <a:r>
              <a:rPr lang="en-US" sz="3600" b="1" dirty="0" smtClean="0">
                <a:solidFill>
                  <a:schemeClr val="bg1"/>
                </a:solidFill>
              </a:rPr>
              <a:t>1. What is time management?</a:t>
            </a:r>
          </a:p>
        </p:txBody>
      </p:sp>
      <p:sp>
        <p:nvSpPr>
          <p:cNvPr id="4100" name="Rectangle 4"/>
          <p:cNvSpPr>
            <a:spLocks noGrp="1" noChangeArrowheads="1"/>
          </p:cNvSpPr>
          <p:nvPr>
            <p:ph type="body" sz="half" idx="1"/>
          </p:nvPr>
        </p:nvSpPr>
        <p:spPr>
          <a:xfrm>
            <a:off x="228600" y="1524000"/>
            <a:ext cx="4038600" cy="4876800"/>
          </a:xfrm>
          <a:solidFill>
            <a:schemeClr val="accent2">
              <a:lumMod val="75000"/>
            </a:schemeClr>
          </a:solidFill>
        </p:spPr>
        <p:txBody>
          <a:bodyPr>
            <a:normAutofit lnSpcReduction="10000"/>
          </a:bodyPr>
          <a:lstStyle/>
          <a:p>
            <a:pPr>
              <a:lnSpc>
                <a:spcPct val="90000"/>
              </a:lnSpc>
              <a:buClrTx/>
              <a:buFont typeface="Arial"/>
              <a:buChar char="•"/>
            </a:pPr>
            <a:r>
              <a:rPr lang="en-US" sz="2600" dirty="0" smtClean="0">
                <a:solidFill>
                  <a:schemeClr val="bg1"/>
                </a:solidFill>
              </a:rPr>
              <a:t>Time Management: </a:t>
            </a:r>
            <a:r>
              <a:rPr lang="en-US" sz="2600" u="sng" dirty="0" smtClean="0">
                <a:solidFill>
                  <a:schemeClr val="bg1"/>
                </a:solidFill>
              </a:rPr>
              <a:t>Using the time available to the greatest advantage</a:t>
            </a:r>
            <a:r>
              <a:rPr lang="en-US" sz="2600" dirty="0" smtClean="0">
                <a:solidFill>
                  <a:schemeClr val="bg1"/>
                </a:solidFill>
              </a:rPr>
              <a:t>.</a:t>
            </a:r>
          </a:p>
          <a:p>
            <a:pPr lvl="1">
              <a:lnSpc>
                <a:spcPct val="90000"/>
              </a:lnSpc>
              <a:buClrTx/>
              <a:buFont typeface="Arial"/>
              <a:buChar char="•"/>
            </a:pPr>
            <a:r>
              <a:rPr lang="en-US" sz="1800" dirty="0" smtClean="0">
                <a:solidFill>
                  <a:schemeClr val="bg1"/>
                </a:solidFill>
              </a:rPr>
              <a:t>When you are in control of your time you perform better, feel better, and are less stressed</a:t>
            </a:r>
          </a:p>
          <a:p>
            <a:pPr lvl="1">
              <a:lnSpc>
                <a:spcPct val="90000"/>
              </a:lnSpc>
              <a:buClrTx/>
              <a:buFont typeface="Arial"/>
              <a:buChar char="•"/>
            </a:pPr>
            <a:endParaRPr lang="en-US" sz="2400" dirty="0" smtClean="0">
              <a:solidFill>
                <a:schemeClr val="bg1"/>
              </a:solidFill>
            </a:endParaRPr>
          </a:p>
          <a:p>
            <a:pPr>
              <a:lnSpc>
                <a:spcPct val="90000"/>
              </a:lnSpc>
              <a:buClrTx/>
              <a:buFont typeface="Arial"/>
              <a:buChar char="•"/>
            </a:pPr>
            <a:r>
              <a:rPr lang="en-US" sz="2600" dirty="0" smtClean="0">
                <a:solidFill>
                  <a:schemeClr val="bg1"/>
                </a:solidFill>
              </a:rPr>
              <a:t>First thing to do </a:t>
            </a:r>
            <a:r>
              <a:rPr lang="en-US" sz="2600" u="sng" dirty="0" smtClean="0">
                <a:solidFill>
                  <a:schemeClr val="bg1"/>
                </a:solidFill>
              </a:rPr>
              <a:t>is assess your present time management skills </a:t>
            </a:r>
            <a:r>
              <a:rPr lang="en-US" sz="2600" dirty="0" smtClean="0">
                <a:solidFill>
                  <a:schemeClr val="bg1"/>
                </a:solidFill>
              </a:rPr>
              <a:t>to see if you have symptoms of poor self management.</a:t>
            </a:r>
          </a:p>
          <a:p>
            <a:pPr lvl="1">
              <a:lnSpc>
                <a:spcPct val="90000"/>
              </a:lnSpc>
              <a:buClrTx/>
              <a:buFont typeface="Arial"/>
              <a:buChar char="•"/>
            </a:pPr>
            <a:r>
              <a:rPr lang="en-US" sz="1800" dirty="0" smtClean="0">
                <a:solidFill>
                  <a:schemeClr val="bg1"/>
                </a:solidFill>
              </a:rPr>
              <a:t>Indecisiveness? Procrastination? Always running late for appointments and events?</a:t>
            </a:r>
            <a:endParaRPr lang="en-US" sz="2400" dirty="0" smtClean="0">
              <a:solidFill>
                <a:schemeClr val="bg1"/>
              </a:solidFill>
            </a:endParaRPr>
          </a:p>
          <a:p>
            <a:pPr eaLnBrk="1" hangingPunct="1">
              <a:lnSpc>
                <a:spcPct val="90000"/>
              </a:lnSpc>
            </a:pPr>
            <a:endParaRPr lang="en-US" sz="2400" b="1" dirty="0" smtClean="0">
              <a:latin typeface="Comic Sans MS"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799" y="1447800"/>
            <a:ext cx="3714751" cy="495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100">
                                            <p:txEl>
                                              <p:pRg st="0" end="0"/>
                                            </p:txEl>
                                          </p:spTgt>
                                        </p:tgtEl>
                                        <p:attrNameLst>
                                          <p:attrName>ppt_x</p:attrName>
                                        </p:attrNameLst>
                                      </p:cBhvr>
                                    </p:anim>
                                    <p:anim from="0" to="-1.0" calcmode="lin" valueType="num">
                                      <p:cBhvr>
                                        <p:cTn id="8" dur="200" decel="50000" autoRev="1" fill="hold">
                                          <p:stCondLst>
                                            <p:cond delay="600"/>
                                          </p:stCondLst>
                                        </p:cTn>
                                        <p:tgtEl>
                                          <p:spTgt spid="4100">
                                            <p:txEl>
                                              <p:pRg st="0" end="0"/>
                                            </p:txEl>
                                          </p:spTgt>
                                        </p:tgtEl>
                                        <p:attrNameLst>
                                          <p:attrName>xshear</p:attrName>
                                        </p:attrNameLst>
                                      </p:cBhvr>
                                    </p:anim>
                                    <p:animScale>
                                      <p:cBhvr>
                                        <p:cTn id="9" dur="200" decel="100000" autoRev="1" fill="hold">
                                          <p:stCondLst>
                                            <p:cond delay="600"/>
                                          </p:stCondLst>
                                        </p:cTn>
                                        <p:tgtEl>
                                          <p:spTgt spid="4100">
                                            <p:txEl>
                                              <p:pRg st="0" end="0"/>
                                            </p:txEl>
                                          </p:spTgt>
                                        </p:tgtEl>
                                      </p:cBhvr>
                                      <p:from x="100000" y="100000"/>
                                      <p:to x="80000" y="100000"/>
                                    </p:animScale>
                                    <p:anim by="(#ppt_h/3+#ppt_w*0.1)" calcmode="lin" valueType="num">
                                      <p:cBhvr additive="sum">
                                        <p:cTn id="10" dur="200" decel="100000" autoRev="1" fill="hold">
                                          <p:stCondLst>
                                            <p:cond delay="600"/>
                                          </p:stCondLst>
                                        </p:cTn>
                                        <p:tgtEl>
                                          <p:spTgt spid="4100">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100">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100">
                                            <p:txEl>
                                              <p:pRg st="1" end="1"/>
                                            </p:txEl>
                                          </p:spTgt>
                                        </p:tgtEl>
                                        <p:attrNameLst>
                                          <p:attrName>ppt_x</p:attrName>
                                        </p:attrNameLst>
                                      </p:cBhvr>
                                    </p:anim>
                                    <p:anim from="0" to="-1.0" calcmode="lin" valueType="num">
                                      <p:cBhvr>
                                        <p:cTn id="16" dur="200" decel="50000" autoRev="1" fill="hold">
                                          <p:stCondLst>
                                            <p:cond delay="600"/>
                                          </p:stCondLst>
                                        </p:cTn>
                                        <p:tgtEl>
                                          <p:spTgt spid="4100">
                                            <p:txEl>
                                              <p:pRg st="1" end="1"/>
                                            </p:txEl>
                                          </p:spTgt>
                                        </p:tgtEl>
                                        <p:attrNameLst>
                                          <p:attrName>xshear</p:attrName>
                                        </p:attrNameLst>
                                      </p:cBhvr>
                                    </p:anim>
                                    <p:animScale>
                                      <p:cBhvr>
                                        <p:cTn id="17" dur="200" decel="100000" autoRev="1" fill="hold">
                                          <p:stCondLst>
                                            <p:cond delay="600"/>
                                          </p:stCondLst>
                                        </p:cTn>
                                        <p:tgtEl>
                                          <p:spTgt spid="4100">
                                            <p:txEl>
                                              <p:pRg st="1" end="1"/>
                                            </p:txEl>
                                          </p:spTgt>
                                        </p:tgtEl>
                                      </p:cBhvr>
                                      <p:from x="100000" y="100000"/>
                                      <p:to x="80000" y="100000"/>
                                    </p:animScale>
                                    <p:anim by="(#ppt_h/3+#ppt_w*0.1)" calcmode="lin" valueType="num">
                                      <p:cBhvr additive="sum">
                                        <p:cTn id="18" dur="200" decel="100000" autoRev="1" fill="hold">
                                          <p:stCondLst>
                                            <p:cond delay="600"/>
                                          </p:stCondLst>
                                        </p:cTn>
                                        <p:tgtEl>
                                          <p:spTgt spid="4100">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100">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4100">
                                            <p:txEl>
                                              <p:pRg st="3" end="3"/>
                                            </p:txEl>
                                          </p:spTgt>
                                        </p:tgtEl>
                                        <p:attrNameLst>
                                          <p:attrName>ppt_x</p:attrName>
                                        </p:attrNameLst>
                                      </p:cBhvr>
                                    </p:anim>
                                    <p:anim from="0" to="-1.0" calcmode="lin" valueType="num">
                                      <p:cBhvr>
                                        <p:cTn id="24" dur="200" decel="50000" autoRev="1" fill="hold">
                                          <p:stCondLst>
                                            <p:cond delay="600"/>
                                          </p:stCondLst>
                                        </p:cTn>
                                        <p:tgtEl>
                                          <p:spTgt spid="4100">
                                            <p:txEl>
                                              <p:pRg st="3" end="3"/>
                                            </p:txEl>
                                          </p:spTgt>
                                        </p:tgtEl>
                                        <p:attrNameLst>
                                          <p:attrName>xshear</p:attrName>
                                        </p:attrNameLst>
                                      </p:cBhvr>
                                    </p:anim>
                                    <p:animScale>
                                      <p:cBhvr>
                                        <p:cTn id="25" dur="200" decel="100000" autoRev="1" fill="hold">
                                          <p:stCondLst>
                                            <p:cond delay="600"/>
                                          </p:stCondLst>
                                        </p:cTn>
                                        <p:tgtEl>
                                          <p:spTgt spid="4100">
                                            <p:txEl>
                                              <p:pRg st="3" end="3"/>
                                            </p:txEl>
                                          </p:spTgt>
                                        </p:tgtEl>
                                      </p:cBhvr>
                                      <p:from x="100000" y="100000"/>
                                      <p:to x="80000" y="100000"/>
                                    </p:animScale>
                                    <p:anim by="(#ppt_h/3+#ppt_w*0.1)" calcmode="lin" valueType="num">
                                      <p:cBhvr additive="sum">
                                        <p:cTn id="26" dur="200" decel="100000" autoRev="1" fill="hold">
                                          <p:stCondLst>
                                            <p:cond delay="600"/>
                                          </p:stCondLst>
                                        </p:cTn>
                                        <p:tgtEl>
                                          <p:spTgt spid="4100">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100">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4100">
                                            <p:txEl>
                                              <p:pRg st="4" end="4"/>
                                            </p:txEl>
                                          </p:spTgt>
                                        </p:tgtEl>
                                        <p:attrNameLst>
                                          <p:attrName>ppt_x</p:attrName>
                                        </p:attrNameLst>
                                      </p:cBhvr>
                                    </p:anim>
                                    <p:anim from="0" to="-1.0" calcmode="lin" valueType="num">
                                      <p:cBhvr>
                                        <p:cTn id="32" dur="200" decel="50000" autoRev="1" fill="hold">
                                          <p:stCondLst>
                                            <p:cond delay="600"/>
                                          </p:stCondLst>
                                        </p:cTn>
                                        <p:tgtEl>
                                          <p:spTgt spid="4100">
                                            <p:txEl>
                                              <p:pRg st="4" end="4"/>
                                            </p:txEl>
                                          </p:spTgt>
                                        </p:tgtEl>
                                        <p:attrNameLst>
                                          <p:attrName>xshear</p:attrName>
                                        </p:attrNameLst>
                                      </p:cBhvr>
                                    </p:anim>
                                    <p:animScale>
                                      <p:cBhvr>
                                        <p:cTn id="33" dur="200" decel="100000" autoRev="1" fill="hold">
                                          <p:stCondLst>
                                            <p:cond delay="600"/>
                                          </p:stCondLst>
                                        </p:cTn>
                                        <p:tgtEl>
                                          <p:spTgt spid="4100">
                                            <p:txEl>
                                              <p:pRg st="4" end="4"/>
                                            </p:txEl>
                                          </p:spTgt>
                                        </p:tgtEl>
                                      </p:cBhvr>
                                      <p:from x="100000" y="100000"/>
                                      <p:to x="80000" y="100000"/>
                                    </p:animScale>
                                    <p:anim by="(#ppt_h/3+#ppt_w*0.1)" calcmode="lin" valueType="num">
                                      <p:cBhvr additive="sum">
                                        <p:cTn id="34" dur="200" decel="100000" autoRev="1" fill="hold">
                                          <p:stCondLst>
                                            <p:cond delay="600"/>
                                          </p:stCondLst>
                                        </p:cTn>
                                        <p:tgtEl>
                                          <p:spTgt spid="4100">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533400"/>
            <a:ext cx="8763000" cy="868362"/>
          </a:xfrm>
          <a:solidFill>
            <a:srgbClr val="3E2300"/>
          </a:solidFill>
        </p:spPr>
        <p:txBody>
          <a:bodyPr>
            <a:normAutofit fontScale="90000"/>
          </a:bodyPr>
          <a:lstStyle/>
          <a:p>
            <a:pPr eaLnBrk="1" hangingPunct="1"/>
            <a:r>
              <a:rPr lang="en-US" sz="3200" b="1" dirty="0" smtClean="0">
                <a:solidFill>
                  <a:schemeClr val="bg1"/>
                </a:solidFill>
              </a:rPr>
              <a:t>2. What are the two governing principles </a:t>
            </a:r>
            <a:br>
              <a:rPr lang="en-US" sz="3200" b="1" dirty="0" smtClean="0">
                <a:solidFill>
                  <a:schemeClr val="bg1"/>
                </a:solidFill>
              </a:rPr>
            </a:br>
            <a:r>
              <a:rPr lang="en-US" sz="3200" b="1" dirty="0" smtClean="0">
                <a:solidFill>
                  <a:schemeClr val="bg1"/>
                </a:solidFill>
              </a:rPr>
              <a:t>of time management?</a:t>
            </a:r>
          </a:p>
        </p:txBody>
      </p:sp>
      <p:sp>
        <p:nvSpPr>
          <p:cNvPr id="6148" name="Rectangle 4"/>
          <p:cNvSpPr>
            <a:spLocks noGrp="1" noChangeArrowheads="1"/>
          </p:cNvSpPr>
          <p:nvPr>
            <p:ph type="body" sz="half" idx="1"/>
          </p:nvPr>
        </p:nvSpPr>
        <p:spPr>
          <a:xfrm>
            <a:off x="5105400" y="1524000"/>
            <a:ext cx="3886200" cy="4800600"/>
          </a:xfrm>
          <a:solidFill>
            <a:schemeClr val="accent2">
              <a:lumMod val="75000"/>
            </a:schemeClr>
          </a:solidFill>
        </p:spPr>
        <p:txBody>
          <a:bodyPr>
            <a:normAutofit lnSpcReduction="10000"/>
          </a:bodyPr>
          <a:lstStyle/>
          <a:p>
            <a:pPr marL="533400" indent="-533400">
              <a:lnSpc>
                <a:spcPct val="90000"/>
              </a:lnSpc>
              <a:buClrTx/>
              <a:buFont typeface="Arial"/>
              <a:buChar char="•"/>
            </a:pPr>
            <a:r>
              <a:rPr lang="en-US" sz="2000" dirty="0" smtClean="0">
                <a:solidFill>
                  <a:schemeClr val="bg1"/>
                </a:solidFill>
              </a:rPr>
              <a:t>First: “</a:t>
            </a:r>
            <a:r>
              <a:rPr lang="en-US" sz="2000" u="sng" dirty="0" smtClean="0">
                <a:solidFill>
                  <a:schemeClr val="bg1"/>
                </a:solidFill>
              </a:rPr>
              <a:t>Who’s in charge</a:t>
            </a:r>
            <a:r>
              <a:rPr lang="en-US" sz="2000" dirty="0" smtClean="0">
                <a:solidFill>
                  <a:schemeClr val="bg1"/>
                </a:solidFill>
              </a:rPr>
              <a:t>?”</a:t>
            </a:r>
            <a:endParaRPr lang="en-US" sz="2000" dirty="0">
              <a:solidFill>
                <a:schemeClr val="bg1"/>
              </a:solidFill>
            </a:endParaRPr>
          </a:p>
          <a:p>
            <a:pPr marL="826008" lvl="1" indent="-533400">
              <a:lnSpc>
                <a:spcPct val="90000"/>
              </a:lnSpc>
              <a:buClrTx/>
              <a:buFont typeface="Arial"/>
              <a:buChar char="•"/>
            </a:pPr>
            <a:r>
              <a:rPr lang="en-US" sz="1800" dirty="0" smtClean="0">
                <a:solidFill>
                  <a:schemeClr val="bg1"/>
                </a:solidFill>
              </a:rPr>
              <a:t>Are you in charge of the events in your life, or are they in charge of you?</a:t>
            </a:r>
          </a:p>
          <a:p>
            <a:pPr marL="826008" lvl="1" indent="-533400">
              <a:lnSpc>
                <a:spcPct val="90000"/>
              </a:lnSpc>
              <a:buClrTx/>
              <a:buFont typeface="Arial"/>
              <a:buChar char="•"/>
            </a:pPr>
            <a:r>
              <a:rPr lang="en-US" sz="2000" dirty="0" smtClean="0">
                <a:solidFill>
                  <a:schemeClr val="bg1"/>
                </a:solidFill>
              </a:rPr>
              <a:t>You must be in control for effective time management.</a:t>
            </a:r>
          </a:p>
          <a:p>
            <a:pPr marL="826008" lvl="1" indent="-533400">
              <a:lnSpc>
                <a:spcPct val="90000"/>
              </a:lnSpc>
              <a:buClrTx/>
              <a:buFont typeface="Arial"/>
              <a:buChar char="•"/>
            </a:pPr>
            <a:r>
              <a:rPr lang="en-US" sz="1800" dirty="0" smtClean="0">
                <a:solidFill>
                  <a:schemeClr val="bg1"/>
                </a:solidFill>
              </a:rPr>
              <a:t>Develop the </a:t>
            </a:r>
            <a:r>
              <a:rPr lang="en-US" sz="1800" u="sng" dirty="0" smtClean="0">
                <a:solidFill>
                  <a:schemeClr val="bg1"/>
                </a:solidFill>
              </a:rPr>
              <a:t>attitude of taking charge and control over the things in your life</a:t>
            </a:r>
            <a:r>
              <a:rPr lang="en-US" sz="1800" dirty="0" smtClean="0">
                <a:solidFill>
                  <a:schemeClr val="bg1"/>
                </a:solidFill>
              </a:rPr>
              <a:t>.</a:t>
            </a:r>
          </a:p>
          <a:p>
            <a:pPr marL="533400" indent="-533400">
              <a:lnSpc>
                <a:spcPct val="90000"/>
              </a:lnSpc>
              <a:buClrTx/>
              <a:buFont typeface="Arial"/>
              <a:buChar char="•"/>
            </a:pPr>
            <a:r>
              <a:rPr lang="en-US" sz="2000" dirty="0" smtClean="0">
                <a:solidFill>
                  <a:schemeClr val="bg1"/>
                </a:solidFill>
              </a:rPr>
              <a:t>Second: </a:t>
            </a:r>
            <a:r>
              <a:rPr lang="en-US" sz="2000" u="sng" dirty="0" smtClean="0">
                <a:solidFill>
                  <a:schemeClr val="bg1"/>
                </a:solidFill>
              </a:rPr>
              <a:t>Developing self-mastery of discipline by developing good habits</a:t>
            </a:r>
            <a:r>
              <a:rPr lang="en-US" sz="2000" dirty="0" smtClean="0">
                <a:solidFill>
                  <a:schemeClr val="bg1"/>
                </a:solidFill>
              </a:rPr>
              <a:t>.</a:t>
            </a:r>
          </a:p>
          <a:p>
            <a:pPr marL="826008" lvl="1" indent="-533400">
              <a:lnSpc>
                <a:spcPct val="90000"/>
              </a:lnSpc>
              <a:buClrTx/>
              <a:buFont typeface="Arial"/>
              <a:buChar char="•"/>
            </a:pPr>
            <a:r>
              <a:rPr lang="en-US" sz="1800" dirty="0" smtClean="0">
                <a:solidFill>
                  <a:schemeClr val="bg1"/>
                </a:solidFill>
              </a:rPr>
              <a:t>“We make our habits, then they make us.”</a:t>
            </a:r>
          </a:p>
          <a:p>
            <a:pPr marL="826008" lvl="1" indent="-533400">
              <a:lnSpc>
                <a:spcPct val="90000"/>
              </a:lnSpc>
              <a:buClrTx/>
              <a:buFont typeface="Arial"/>
              <a:buChar char="•"/>
            </a:pPr>
            <a:r>
              <a:rPr lang="en-US" sz="1800" dirty="0" smtClean="0">
                <a:solidFill>
                  <a:schemeClr val="bg1"/>
                </a:solidFill>
              </a:rPr>
              <a:t>Acquiring good habits is an ongoing process of </a:t>
            </a:r>
            <a:r>
              <a:rPr lang="en-US" sz="1800" u="sng" dirty="0" smtClean="0">
                <a:solidFill>
                  <a:schemeClr val="bg1"/>
                </a:solidFill>
              </a:rPr>
              <a:t>identifying and eliminating </a:t>
            </a:r>
            <a:r>
              <a:rPr lang="en-US" sz="1800" dirty="0" smtClean="0">
                <a:solidFill>
                  <a:schemeClr val="bg1"/>
                </a:solidFill>
              </a:rPr>
              <a:t>bad habits then replacing the habits.  </a:t>
            </a:r>
          </a:p>
          <a:p>
            <a:pPr marL="533400" indent="-533400" eaLnBrk="1" hangingPunct="1">
              <a:lnSpc>
                <a:spcPct val="90000"/>
              </a:lnSpc>
            </a:pPr>
            <a:endParaRPr lang="en-US" sz="2000"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4724400" cy="3762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8">
                                            <p:txEl>
                                              <p:pRg st="1" end="1"/>
                                            </p:txEl>
                                          </p:spTgt>
                                        </p:tgtEl>
                                        <p:attrNameLst>
                                          <p:attrName>style.visibility</p:attrName>
                                        </p:attrNameLst>
                                      </p:cBhvr>
                                      <p:to>
                                        <p:strVal val="visible"/>
                                      </p:to>
                                    </p:set>
                                    <p:anim calcmode="lin" valueType="num">
                                      <p:cBhvr additive="base">
                                        <p:cTn id="13"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8">
                                            <p:txEl>
                                              <p:pRg st="2" end="2"/>
                                            </p:txEl>
                                          </p:spTgt>
                                        </p:tgtEl>
                                        <p:attrNameLst>
                                          <p:attrName>style.visibility</p:attrName>
                                        </p:attrNameLst>
                                      </p:cBhvr>
                                      <p:to>
                                        <p:strVal val="visible"/>
                                      </p:to>
                                    </p:set>
                                    <p:anim calcmode="lin" valueType="num">
                                      <p:cBhvr additive="base">
                                        <p:cTn id="19"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8">
                                            <p:txEl>
                                              <p:pRg st="3" end="3"/>
                                            </p:txEl>
                                          </p:spTgt>
                                        </p:tgtEl>
                                        <p:attrNameLst>
                                          <p:attrName>style.visibility</p:attrName>
                                        </p:attrNameLst>
                                      </p:cBhvr>
                                      <p:to>
                                        <p:strVal val="visible"/>
                                      </p:to>
                                    </p:set>
                                    <p:anim calcmode="lin" valueType="num">
                                      <p:cBhvr additive="base">
                                        <p:cTn id="25" dur="5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8">
                                            <p:txEl>
                                              <p:pRg st="4" end="4"/>
                                            </p:txEl>
                                          </p:spTgt>
                                        </p:tgtEl>
                                        <p:attrNameLst>
                                          <p:attrName>style.visibility</p:attrName>
                                        </p:attrNameLst>
                                      </p:cBhvr>
                                      <p:to>
                                        <p:strVal val="visible"/>
                                      </p:to>
                                    </p:set>
                                    <p:anim calcmode="lin" valueType="num">
                                      <p:cBhvr additive="base">
                                        <p:cTn id="31" dur="500" fill="hold"/>
                                        <p:tgtEl>
                                          <p:spTgt spid="614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8">
                                            <p:txEl>
                                              <p:pRg st="5" end="5"/>
                                            </p:txEl>
                                          </p:spTgt>
                                        </p:tgtEl>
                                        <p:attrNameLst>
                                          <p:attrName>style.visibility</p:attrName>
                                        </p:attrNameLst>
                                      </p:cBhvr>
                                      <p:to>
                                        <p:strVal val="visible"/>
                                      </p:to>
                                    </p:set>
                                    <p:anim calcmode="lin" valueType="num">
                                      <p:cBhvr additive="base">
                                        <p:cTn id="37" dur="500" fill="hold"/>
                                        <p:tgtEl>
                                          <p:spTgt spid="614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8">
                                            <p:txEl>
                                              <p:pRg st="6" end="6"/>
                                            </p:txEl>
                                          </p:spTgt>
                                        </p:tgtEl>
                                        <p:attrNameLst>
                                          <p:attrName>style.visibility</p:attrName>
                                        </p:attrNameLst>
                                      </p:cBhvr>
                                      <p:to>
                                        <p:strVal val="visible"/>
                                      </p:to>
                                    </p:set>
                                    <p:anim calcmode="lin" valueType="num">
                                      <p:cBhvr additive="base">
                                        <p:cTn id="43" dur="500" fill="hold"/>
                                        <p:tgtEl>
                                          <p:spTgt spid="614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533400"/>
            <a:ext cx="8839200" cy="914400"/>
          </a:xfrm>
          <a:solidFill>
            <a:srgbClr val="3E2300"/>
          </a:solidFill>
        </p:spPr>
        <p:txBody>
          <a:bodyPr>
            <a:noAutofit/>
          </a:bodyPr>
          <a:lstStyle/>
          <a:p>
            <a:pPr eaLnBrk="1" hangingPunct="1"/>
            <a:r>
              <a:rPr lang="en-US" sz="3200" b="1" dirty="0" smtClean="0">
                <a:solidFill>
                  <a:schemeClr val="bg1"/>
                </a:solidFill>
              </a:rPr>
              <a:t>3. What are some effective</a:t>
            </a:r>
            <a:br>
              <a:rPr lang="en-US" sz="3200" b="1" dirty="0" smtClean="0">
                <a:solidFill>
                  <a:schemeClr val="bg1"/>
                </a:solidFill>
              </a:rPr>
            </a:br>
            <a:r>
              <a:rPr lang="en-US" sz="3200" b="1" dirty="0" smtClean="0">
                <a:solidFill>
                  <a:schemeClr val="bg1"/>
                </a:solidFill>
              </a:rPr>
              <a:t>    time management guidelines?</a:t>
            </a:r>
          </a:p>
        </p:txBody>
      </p:sp>
      <p:sp>
        <p:nvSpPr>
          <p:cNvPr id="8196" name="Rectangle 4"/>
          <p:cNvSpPr>
            <a:spLocks noGrp="1" noChangeArrowheads="1"/>
          </p:cNvSpPr>
          <p:nvPr>
            <p:ph type="body" sz="half" idx="1"/>
          </p:nvPr>
        </p:nvSpPr>
        <p:spPr>
          <a:xfrm>
            <a:off x="152400" y="1600200"/>
            <a:ext cx="4419600" cy="4953000"/>
          </a:xfrm>
          <a:solidFill>
            <a:schemeClr val="accent2">
              <a:lumMod val="75000"/>
            </a:schemeClr>
          </a:solidFill>
        </p:spPr>
        <p:txBody>
          <a:bodyPr>
            <a:normAutofit fontScale="92500" lnSpcReduction="10000"/>
          </a:bodyPr>
          <a:lstStyle/>
          <a:p>
            <a:pPr eaLnBrk="1" hangingPunct="1">
              <a:lnSpc>
                <a:spcPct val="80000"/>
              </a:lnSpc>
              <a:buClrTx/>
              <a:buFont typeface="Arial"/>
              <a:buChar char="•"/>
            </a:pPr>
            <a:r>
              <a:rPr lang="en-US" sz="2500" dirty="0" smtClean="0">
                <a:solidFill>
                  <a:schemeClr val="bg1"/>
                </a:solidFill>
              </a:rPr>
              <a:t>Create a </a:t>
            </a:r>
            <a:r>
              <a:rPr lang="en-US" sz="2500" u="sng" dirty="0" smtClean="0">
                <a:solidFill>
                  <a:schemeClr val="bg1"/>
                </a:solidFill>
              </a:rPr>
              <a:t>daily “To Do” list</a:t>
            </a:r>
            <a:r>
              <a:rPr lang="en-US" sz="2500" dirty="0" smtClean="0">
                <a:solidFill>
                  <a:schemeClr val="bg1"/>
                </a:solidFill>
              </a:rPr>
              <a:t>.</a:t>
            </a:r>
          </a:p>
          <a:p>
            <a:pPr marL="859536" lvl="1" indent="-457200">
              <a:lnSpc>
                <a:spcPct val="80000"/>
              </a:lnSpc>
              <a:buClrTx/>
              <a:buFont typeface="Arial"/>
              <a:buChar char="•"/>
            </a:pPr>
            <a:r>
              <a:rPr lang="en-US" sz="2300" u="sng" dirty="0" smtClean="0">
                <a:solidFill>
                  <a:schemeClr val="bg1"/>
                </a:solidFill>
              </a:rPr>
              <a:t>Traditional “ABC” list of prioritizing your tasks</a:t>
            </a:r>
            <a:r>
              <a:rPr lang="en-US" sz="2300" dirty="0" smtClean="0">
                <a:solidFill>
                  <a:schemeClr val="bg1"/>
                </a:solidFill>
              </a:rPr>
              <a:t> keeps track of jobs and details.</a:t>
            </a:r>
          </a:p>
          <a:p>
            <a:pPr marL="859536" lvl="1" indent="-457200">
              <a:lnSpc>
                <a:spcPct val="80000"/>
              </a:lnSpc>
              <a:buClrTx/>
              <a:buFont typeface="Arial"/>
              <a:buChar char="•"/>
            </a:pPr>
            <a:endParaRPr lang="en-US" sz="2300" dirty="0" smtClean="0">
              <a:solidFill>
                <a:schemeClr val="bg1"/>
              </a:solidFill>
            </a:endParaRPr>
          </a:p>
          <a:p>
            <a:pPr eaLnBrk="1" hangingPunct="1">
              <a:lnSpc>
                <a:spcPct val="80000"/>
              </a:lnSpc>
              <a:buClrTx/>
              <a:buFont typeface="Arial"/>
              <a:buChar char="•"/>
            </a:pPr>
            <a:r>
              <a:rPr lang="en-US" sz="2500" dirty="0" smtClean="0">
                <a:solidFill>
                  <a:schemeClr val="bg1"/>
                </a:solidFill>
              </a:rPr>
              <a:t>Develop </a:t>
            </a:r>
            <a:r>
              <a:rPr lang="en-US" sz="2500" u="sng" dirty="0" smtClean="0">
                <a:solidFill>
                  <a:schemeClr val="bg1"/>
                </a:solidFill>
              </a:rPr>
              <a:t>effective delegation</a:t>
            </a:r>
            <a:r>
              <a:rPr lang="en-US" sz="2500" dirty="0" smtClean="0">
                <a:solidFill>
                  <a:schemeClr val="bg1"/>
                </a:solidFill>
              </a:rPr>
              <a:t>. </a:t>
            </a:r>
          </a:p>
          <a:p>
            <a:pPr marL="859536" lvl="1" indent="-457200">
              <a:lnSpc>
                <a:spcPct val="80000"/>
              </a:lnSpc>
              <a:buClrTx/>
              <a:buFont typeface="Arial"/>
              <a:buChar char="•"/>
            </a:pPr>
            <a:r>
              <a:rPr lang="en-US" sz="2300" dirty="0" smtClean="0">
                <a:solidFill>
                  <a:schemeClr val="bg1"/>
                </a:solidFill>
              </a:rPr>
              <a:t>Follow up on tasks done by others.</a:t>
            </a:r>
          </a:p>
          <a:p>
            <a:pPr marL="859536" lvl="1" indent="-457200">
              <a:lnSpc>
                <a:spcPct val="80000"/>
              </a:lnSpc>
              <a:buClrTx/>
              <a:buFont typeface="Arial"/>
              <a:buChar char="•"/>
            </a:pPr>
            <a:endParaRPr lang="en-US" sz="2300" dirty="0" smtClean="0">
              <a:solidFill>
                <a:schemeClr val="bg1"/>
              </a:solidFill>
            </a:endParaRPr>
          </a:p>
          <a:p>
            <a:pPr eaLnBrk="1" hangingPunct="1">
              <a:lnSpc>
                <a:spcPct val="80000"/>
              </a:lnSpc>
              <a:buClrTx/>
              <a:buFont typeface="Arial"/>
              <a:buChar char="•"/>
            </a:pPr>
            <a:r>
              <a:rPr lang="en-US" sz="2500" u="sng" dirty="0" smtClean="0">
                <a:solidFill>
                  <a:schemeClr val="bg1"/>
                </a:solidFill>
              </a:rPr>
              <a:t>Control &amp; minimize interruptions</a:t>
            </a:r>
            <a:r>
              <a:rPr lang="en-US" sz="2500" dirty="0" smtClean="0">
                <a:solidFill>
                  <a:schemeClr val="bg1"/>
                </a:solidFill>
              </a:rPr>
              <a:t>.</a:t>
            </a:r>
          </a:p>
          <a:p>
            <a:pPr marL="859536" lvl="1" indent="-457200">
              <a:lnSpc>
                <a:spcPct val="80000"/>
              </a:lnSpc>
              <a:buClrTx/>
              <a:buFont typeface="Arial"/>
              <a:buChar char="•"/>
            </a:pPr>
            <a:r>
              <a:rPr lang="en-US" sz="2300" dirty="0" smtClean="0">
                <a:solidFill>
                  <a:schemeClr val="bg1"/>
                </a:solidFill>
              </a:rPr>
              <a:t>Ask yourself if it is an emergency or not.</a:t>
            </a:r>
          </a:p>
          <a:p>
            <a:pPr marL="859536" lvl="1" indent="-457200">
              <a:lnSpc>
                <a:spcPct val="80000"/>
              </a:lnSpc>
              <a:buClrTx/>
              <a:buFont typeface="Arial"/>
              <a:buChar char="•"/>
            </a:pPr>
            <a:endParaRPr lang="en-US" sz="2300" dirty="0" smtClean="0">
              <a:solidFill>
                <a:schemeClr val="bg1"/>
              </a:solidFill>
            </a:endParaRPr>
          </a:p>
          <a:p>
            <a:pPr eaLnBrk="1" hangingPunct="1">
              <a:lnSpc>
                <a:spcPct val="80000"/>
              </a:lnSpc>
              <a:buClrTx/>
              <a:buFont typeface="Arial"/>
              <a:buChar char="•"/>
            </a:pPr>
            <a:r>
              <a:rPr lang="en-US" sz="2500" u="sng" dirty="0" smtClean="0">
                <a:solidFill>
                  <a:schemeClr val="bg1"/>
                </a:solidFill>
              </a:rPr>
              <a:t>Handling phone calls</a:t>
            </a:r>
            <a:r>
              <a:rPr lang="en-US" sz="2500" dirty="0" smtClean="0">
                <a:solidFill>
                  <a:schemeClr val="bg1"/>
                </a:solidFill>
              </a:rPr>
              <a:t>.</a:t>
            </a:r>
          </a:p>
          <a:p>
            <a:pPr marL="859536" lvl="1" indent="-457200">
              <a:lnSpc>
                <a:spcPct val="80000"/>
              </a:lnSpc>
              <a:buClrTx/>
              <a:buFont typeface="Arial"/>
              <a:buChar char="•"/>
            </a:pPr>
            <a:r>
              <a:rPr lang="en-US" sz="2300" dirty="0" smtClean="0">
                <a:solidFill>
                  <a:schemeClr val="bg1"/>
                </a:solidFill>
              </a:rPr>
              <a:t>Be sociable but don’t waste time. Stand up when important. Write down notes.</a:t>
            </a:r>
          </a:p>
          <a:p>
            <a:pPr eaLnBrk="1" hangingPunct="1">
              <a:lnSpc>
                <a:spcPct val="80000"/>
              </a:lnSpc>
              <a:buFontTx/>
              <a:buNone/>
            </a:pPr>
            <a:endParaRPr lang="en-US" sz="2500" b="1" dirty="0" smtClean="0">
              <a:latin typeface="Comic Sans MS" charset="0"/>
            </a:endParaRPr>
          </a:p>
          <a:p>
            <a:pPr eaLnBrk="1" hangingPunct="1">
              <a:lnSpc>
                <a:spcPct val="80000"/>
              </a:lnSpc>
            </a:pPr>
            <a:endParaRPr lang="en-US" sz="2400" b="1" dirty="0" smtClean="0">
              <a:latin typeface="Comic Sans MS" charset="0"/>
            </a:endParaRPr>
          </a:p>
        </p:txBody>
      </p:sp>
      <p:pic>
        <p:nvPicPr>
          <p:cNvPr id="1026" name="Picture 2" descr="C:\Users\alarsen\AppData\Local\Microsoft\Windows\Temporary Internet Files\Content.IE5\DWD8S6X2\MP900309384[1].jpg"/>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953000" y="1828800"/>
            <a:ext cx="36576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1000" fill="hold"/>
                                        <p:tgtEl>
                                          <p:spTgt spid="819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19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196">
                                            <p:txEl>
                                              <p:pRg st="1" end="1"/>
                                            </p:txEl>
                                          </p:spTgt>
                                        </p:tgtEl>
                                        <p:attrNameLst>
                                          <p:attrName>style.visibility</p:attrName>
                                        </p:attrNameLst>
                                      </p:cBhvr>
                                      <p:to>
                                        <p:strVal val="visible"/>
                                      </p:to>
                                    </p:set>
                                    <p:anim calcmode="lin" valueType="num">
                                      <p:cBhvr>
                                        <p:cTn id="15" dur="1000" fill="hold"/>
                                        <p:tgtEl>
                                          <p:spTgt spid="819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19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19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19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196">
                                            <p:txEl>
                                              <p:pRg st="3" end="3"/>
                                            </p:txEl>
                                          </p:spTgt>
                                        </p:tgtEl>
                                        <p:attrNameLst>
                                          <p:attrName>style.visibility</p:attrName>
                                        </p:attrNameLst>
                                      </p:cBhvr>
                                      <p:to>
                                        <p:strVal val="visible"/>
                                      </p:to>
                                    </p:set>
                                    <p:anim calcmode="lin" valueType="num">
                                      <p:cBhvr>
                                        <p:cTn id="23" dur="1000" fill="hold"/>
                                        <p:tgtEl>
                                          <p:spTgt spid="8196">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8196">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819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19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196">
                                            <p:txEl>
                                              <p:pRg st="4" end="4"/>
                                            </p:txEl>
                                          </p:spTgt>
                                        </p:tgtEl>
                                        <p:attrNameLst>
                                          <p:attrName>style.visibility</p:attrName>
                                        </p:attrNameLst>
                                      </p:cBhvr>
                                      <p:to>
                                        <p:strVal val="visible"/>
                                      </p:to>
                                    </p:set>
                                    <p:anim calcmode="lin" valueType="num">
                                      <p:cBhvr>
                                        <p:cTn id="31" dur="1000" fill="hold"/>
                                        <p:tgtEl>
                                          <p:spTgt spid="8196">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8196">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819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19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196">
                                            <p:txEl>
                                              <p:pRg st="6" end="6"/>
                                            </p:txEl>
                                          </p:spTgt>
                                        </p:tgtEl>
                                        <p:attrNameLst>
                                          <p:attrName>style.visibility</p:attrName>
                                        </p:attrNameLst>
                                      </p:cBhvr>
                                      <p:to>
                                        <p:strVal val="visible"/>
                                      </p:to>
                                    </p:set>
                                    <p:anim calcmode="lin" valueType="num">
                                      <p:cBhvr>
                                        <p:cTn id="39" dur="1000" fill="hold"/>
                                        <p:tgtEl>
                                          <p:spTgt spid="8196">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8196">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819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19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8196">
                                            <p:txEl>
                                              <p:pRg st="7" end="7"/>
                                            </p:txEl>
                                          </p:spTgt>
                                        </p:tgtEl>
                                        <p:attrNameLst>
                                          <p:attrName>style.visibility</p:attrName>
                                        </p:attrNameLst>
                                      </p:cBhvr>
                                      <p:to>
                                        <p:strVal val="visible"/>
                                      </p:to>
                                    </p:set>
                                    <p:anim calcmode="lin" valueType="num">
                                      <p:cBhvr>
                                        <p:cTn id="47" dur="1000" fill="hold"/>
                                        <p:tgtEl>
                                          <p:spTgt spid="8196">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8196">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819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19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8196">
                                            <p:txEl>
                                              <p:pRg st="9" end="9"/>
                                            </p:txEl>
                                          </p:spTgt>
                                        </p:tgtEl>
                                        <p:attrNameLst>
                                          <p:attrName>style.visibility</p:attrName>
                                        </p:attrNameLst>
                                      </p:cBhvr>
                                      <p:to>
                                        <p:strVal val="visible"/>
                                      </p:to>
                                    </p:set>
                                    <p:anim calcmode="lin" valueType="num">
                                      <p:cBhvr>
                                        <p:cTn id="55" dur="1000" fill="hold"/>
                                        <p:tgtEl>
                                          <p:spTgt spid="8196">
                                            <p:txEl>
                                              <p:pRg st="9" end="9"/>
                                            </p:txEl>
                                          </p:spTgt>
                                        </p:tgtEl>
                                        <p:attrNameLst>
                                          <p:attrName>ppt_w</p:attrName>
                                        </p:attrNameLst>
                                      </p:cBhvr>
                                      <p:tavLst>
                                        <p:tav tm="0">
                                          <p:val>
                                            <p:fltVal val="0"/>
                                          </p:val>
                                        </p:tav>
                                        <p:tav tm="100000">
                                          <p:val>
                                            <p:strVal val="#ppt_w"/>
                                          </p:val>
                                        </p:tav>
                                      </p:tavLst>
                                    </p:anim>
                                    <p:anim calcmode="lin" valueType="num">
                                      <p:cBhvr>
                                        <p:cTn id="56" dur="1000" fill="hold"/>
                                        <p:tgtEl>
                                          <p:spTgt spid="8196">
                                            <p:txEl>
                                              <p:pRg st="9" end="9"/>
                                            </p:txEl>
                                          </p:spTgt>
                                        </p:tgtEl>
                                        <p:attrNameLst>
                                          <p:attrName>ppt_h</p:attrName>
                                        </p:attrNameLst>
                                      </p:cBhvr>
                                      <p:tavLst>
                                        <p:tav tm="0">
                                          <p:val>
                                            <p:fltVal val="0"/>
                                          </p:val>
                                        </p:tav>
                                        <p:tav tm="100000">
                                          <p:val>
                                            <p:strVal val="#ppt_h"/>
                                          </p:val>
                                        </p:tav>
                                      </p:tavLst>
                                    </p:anim>
                                    <p:anim calcmode="lin" valueType="num">
                                      <p:cBhvr>
                                        <p:cTn id="57" dur="1000" fill="hold"/>
                                        <p:tgtEl>
                                          <p:spTgt spid="8196">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8196">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8196">
                                            <p:txEl>
                                              <p:pRg st="10" end="10"/>
                                            </p:txEl>
                                          </p:spTgt>
                                        </p:tgtEl>
                                        <p:attrNameLst>
                                          <p:attrName>style.visibility</p:attrName>
                                        </p:attrNameLst>
                                      </p:cBhvr>
                                      <p:to>
                                        <p:strVal val="visible"/>
                                      </p:to>
                                    </p:set>
                                    <p:anim calcmode="lin" valueType="num">
                                      <p:cBhvr>
                                        <p:cTn id="63" dur="1000" fill="hold"/>
                                        <p:tgtEl>
                                          <p:spTgt spid="8196">
                                            <p:txEl>
                                              <p:pRg st="10" end="10"/>
                                            </p:txEl>
                                          </p:spTgt>
                                        </p:tgtEl>
                                        <p:attrNameLst>
                                          <p:attrName>ppt_w</p:attrName>
                                        </p:attrNameLst>
                                      </p:cBhvr>
                                      <p:tavLst>
                                        <p:tav tm="0">
                                          <p:val>
                                            <p:fltVal val="0"/>
                                          </p:val>
                                        </p:tav>
                                        <p:tav tm="100000">
                                          <p:val>
                                            <p:strVal val="#ppt_w"/>
                                          </p:val>
                                        </p:tav>
                                      </p:tavLst>
                                    </p:anim>
                                    <p:anim calcmode="lin" valueType="num">
                                      <p:cBhvr>
                                        <p:cTn id="64" dur="1000" fill="hold"/>
                                        <p:tgtEl>
                                          <p:spTgt spid="8196">
                                            <p:txEl>
                                              <p:pRg st="10" end="10"/>
                                            </p:txEl>
                                          </p:spTgt>
                                        </p:tgtEl>
                                        <p:attrNameLst>
                                          <p:attrName>ppt_h</p:attrName>
                                        </p:attrNameLst>
                                      </p:cBhvr>
                                      <p:tavLst>
                                        <p:tav tm="0">
                                          <p:val>
                                            <p:fltVal val="0"/>
                                          </p:val>
                                        </p:tav>
                                        <p:tav tm="100000">
                                          <p:val>
                                            <p:strVal val="#ppt_h"/>
                                          </p:val>
                                        </p:tav>
                                      </p:tavLst>
                                    </p:anim>
                                    <p:anim calcmode="lin" valueType="num">
                                      <p:cBhvr>
                                        <p:cTn id="65" dur="1000" fill="hold"/>
                                        <p:tgtEl>
                                          <p:spTgt spid="8196">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8196">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body" sz="half" idx="1"/>
          </p:nvPr>
        </p:nvSpPr>
        <p:spPr>
          <a:xfrm>
            <a:off x="5029200" y="1524000"/>
            <a:ext cx="3962400" cy="5029200"/>
          </a:xfrm>
          <a:solidFill>
            <a:schemeClr val="accent2">
              <a:lumMod val="75000"/>
            </a:schemeClr>
          </a:solidFill>
        </p:spPr>
        <p:txBody>
          <a:bodyPr>
            <a:normAutofit fontScale="92500" lnSpcReduction="10000"/>
          </a:bodyPr>
          <a:lstStyle/>
          <a:p>
            <a:pPr>
              <a:lnSpc>
                <a:spcPct val="90000"/>
              </a:lnSpc>
              <a:buClrTx/>
              <a:buFont typeface="Arial"/>
              <a:buChar char="•"/>
            </a:pPr>
            <a:r>
              <a:rPr lang="en-US" sz="2200" dirty="0" smtClean="0">
                <a:solidFill>
                  <a:schemeClr val="bg1"/>
                </a:solidFill>
              </a:rPr>
              <a:t>Take </a:t>
            </a:r>
            <a:r>
              <a:rPr lang="en-US" sz="2200" u="sng" dirty="0" smtClean="0">
                <a:solidFill>
                  <a:schemeClr val="bg1"/>
                </a:solidFill>
              </a:rPr>
              <a:t>action against procrastination!</a:t>
            </a:r>
          </a:p>
          <a:p>
            <a:pPr marL="859536" lvl="1" indent="-457200">
              <a:lnSpc>
                <a:spcPct val="90000"/>
              </a:lnSpc>
              <a:buClrTx/>
              <a:buFont typeface="Arial"/>
              <a:buChar char="•"/>
            </a:pPr>
            <a:r>
              <a:rPr lang="en-US" sz="2000" dirty="0" smtClean="0">
                <a:solidFill>
                  <a:schemeClr val="bg1"/>
                </a:solidFill>
              </a:rPr>
              <a:t>If important, JUST DO IT!</a:t>
            </a:r>
          </a:p>
          <a:p>
            <a:pPr>
              <a:lnSpc>
                <a:spcPct val="90000"/>
              </a:lnSpc>
              <a:buClrTx/>
              <a:buFont typeface="Arial"/>
              <a:buChar char="•"/>
            </a:pPr>
            <a:r>
              <a:rPr lang="en-US" sz="2200" dirty="0" smtClean="0">
                <a:solidFill>
                  <a:schemeClr val="bg1"/>
                </a:solidFill>
              </a:rPr>
              <a:t>Develop </a:t>
            </a:r>
            <a:r>
              <a:rPr lang="en-US" sz="2200" u="sng" dirty="0" smtClean="0">
                <a:solidFill>
                  <a:schemeClr val="bg1"/>
                </a:solidFill>
              </a:rPr>
              <a:t>rules for handling paper work.</a:t>
            </a:r>
          </a:p>
          <a:p>
            <a:pPr marL="859536" lvl="1" indent="-457200">
              <a:lnSpc>
                <a:spcPct val="90000"/>
              </a:lnSpc>
              <a:buClrTx/>
              <a:buFont typeface="Arial"/>
              <a:buChar char="•"/>
            </a:pPr>
            <a:r>
              <a:rPr lang="en-US" sz="2000" dirty="0" smtClean="0">
                <a:solidFill>
                  <a:schemeClr val="bg1"/>
                </a:solidFill>
              </a:rPr>
              <a:t>Handle paper work just one time.</a:t>
            </a:r>
          </a:p>
          <a:p>
            <a:pPr marL="859536" lvl="1" indent="-457200">
              <a:lnSpc>
                <a:spcPct val="90000"/>
              </a:lnSpc>
              <a:buClrTx/>
              <a:buFont typeface="Arial"/>
              <a:buChar char="•"/>
            </a:pPr>
            <a:r>
              <a:rPr lang="en-US" sz="2200" dirty="0" smtClean="0">
                <a:solidFill>
                  <a:schemeClr val="bg1"/>
                </a:solidFill>
              </a:rPr>
              <a:t>Handle it NOW and be done with it.</a:t>
            </a:r>
          </a:p>
          <a:p>
            <a:pPr>
              <a:lnSpc>
                <a:spcPct val="90000"/>
              </a:lnSpc>
              <a:buClrTx/>
              <a:buFont typeface="Arial"/>
              <a:buChar char="•"/>
            </a:pPr>
            <a:r>
              <a:rPr lang="en-US" sz="2200" dirty="0" smtClean="0">
                <a:solidFill>
                  <a:schemeClr val="bg1"/>
                </a:solidFill>
              </a:rPr>
              <a:t>Use </a:t>
            </a:r>
            <a:r>
              <a:rPr lang="en-US" sz="2200" u="sng" dirty="0" smtClean="0">
                <a:solidFill>
                  <a:schemeClr val="bg1"/>
                </a:solidFill>
              </a:rPr>
              <a:t>clear and effective communication</a:t>
            </a:r>
            <a:r>
              <a:rPr lang="en-US" sz="2200" dirty="0" smtClean="0">
                <a:solidFill>
                  <a:schemeClr val="bg1"/>
                </a:solidFill>
              </a:rPr>
              <a:t>.</a:t>
            </a:r>
          </a:p>
          <a:p>
            <a:pPr marL="859536" lvl="1" indent="-457200">
              <a:lnSpc>
                <a:spcPct val="90000"/>
              </a:lnSpc>
              <a:buClrTx/>
              <a:buFont typeface="Arial"/>
              <a:buChar char="•"/>
            </a:pPr>
            <a:r>
              <a:rPr lang="en-US" sz="2000" dirty="0" smtClean="0">
                <a:solidFill>
                  <a:schemeClr val="bg1"/>
                </a:solidFill>
              </a:rPr>
              <a:t>Prepare what you say ahead of time.</a:t>
            </a:r>
          </a:p>
          <a:p>
            <a:pPr marL="859536" lvl="1" indent="-457200">
              <a:lnSpc>
                <a:spcPct val="90000"/>
              </a:lnSpc>
              <a:buClrTx/>
              <a:buFont typeface="Arial"/>
              <a:buChar char="•"/>
            </a:pPr>
            <a:r>
              <a:rPr lang="en-US" sz="2000" dirty="0" smtClean="0">
                <a:solidFill>
                  <a:schemeClr val="bg1"/>
                </a:solidFill>
              </a:rPr>
              <a:t>Avoid distracting places to talk.</a:t>
            </a:r>
          </a:p>
          <a:p>
            <a:pPr>
              <a:lnSpc>
                <a:spcPct val="90000"/>
              </a:lnSpc>
              <a:buClrTx/>
              <a:buFont typeface="Arial"/>
              <a:buChar char="•"/>
            </a:pPr>
            <a:r>
              <a:rPr lang="en-US" sz="2200" dirty="0" smtClean="0">
                <a:solidFill>
                  <a:schemeClr val="bg1"/>
                </a:solidFill>
              </a:rPr>
              <a:t>Watch your </a:t>
            </a:r>
            <a:r>
              <a:rPr lang="en-US" sz="2200" u="sng" dirty="0" smtClean="0">
                <a:solidFill>
                  <a:schemeClr val="bg1"/>
                </a:solidFill>
              </a:rPr>
              <a:t>“Open Door” policy</a:t>
            </a:r>
            <a:r>
              <a:rPr lang="en-US" sz="2200" dirty="0" smtClean="0">
                <a:solidFill>
                  <a:schemeClr val="bg1"/>
                </a:solidFill>
              </a:rPr>
              <a:t>.</a:t>
            </a:r>
          </a:p>
          <a:p>
            <a:pPr marL="859536" lvl="1" indent="-457200">
              <a:lnSpc>
                <a:spcPct val="90000"/>
              </a:lnSpc>
              <a:buClrTx/>
              <a:buFont typeface="Arial"/>
              <a:buChar char="•"/>
            </a:pPr>
            <a:r>
              <a:rPr lang="en-US" sz="2000" dirty="0" smtClean="0">
                <a:solidFill>
                  <a:schemeClr val="bg1"/>
                </a:solidFill>
              </a:rPr>
              <a:t>Always be mindful of every conversation.</a:t>
            </a:r>
          </a:p>
          <a:p>
            <a:pPr>
              <a:lnSpc>
                <a:spcPct val="90000"/>
              </a:lnSpc>
              <a:buClrTx/>
              <a:buFont typeface="Arial"/>
              <a:buChar char="•"/>
            </a:pPr>
            <a:r>
              <a:rPr lang="en-US" sz="2200" u="sng" dirty="0" smtClean="0">
                <a:solidFill>
                  <a:schemeClr val="bg1"/>
                </a:solidFill>
              </a:rPr>
              <a:t>Daily planners </a:t>
            </a:r>
            <a:r>
              <a:rPr lang="en-US" sz="2200" dirty="0" smtClean="0">
                <a:solidFill>
                  <a:schemeClr val="bg1"/>
                </a:solidFill>
              </a:rPr>
              <a:t>ARE A MUST! (Physical reminders)</a:t>
            </a:r>
          </a:p>
          <a:p>
            <a:pPr eaLnBrk="1" hangingPunct="1">
              <a:lnSpc>
                <a:spcPct val="90000"/>
              </a:lnSpc>
              <a:buFontTx/>
              <a:buNone/>
            </a:pPr>
            <a:endParaRPr lang="en-US" sz="2200" b="1" dirty="0" smtClean="0">
              <a:latin typeface="Comic Sans MS" charset="0"/>
            </a:endParaRPr>
          </a:p>
        </p:txBody>
      </p:sp>
      <p:sp>
        <p:nvSpPr>
          <p:cNvPr id="4" name="Rectangle 2"/>
          <p:cNvSpPr>
            <a:spLocks noGrp="1" noChangeArrowheads="1"/>
          </p:cNvSpPr>
          <p:nvPr>
            <p:ph type="title"/>
          </p:nvPr>
        </p:nvSpPr>
        <p:spPr>
          <a:xfrm>
            <a:off x="152400" y="533400"/>
            <a:ext cx="8839200" cy="914400"/>
          </a:xfrm>
          <a:solidFill>
            <a:srgbClr val="3E2300"/>
          </a:solidFill>
        </p:spPr>
        <p:txBody>
          <a:bodyPr>
            <a:noAutofit/>
          </a:bodyPr>
          <a:lstStyle/>
          <a:p>
            <a:pPr eaLnBrk="1" hangingPunct="1"/>
            <a:r>
              <a:rPr lang="en-US" sz="3200" b="1" dirty="0" smtClean="0">
                <a:solidFill>
                  <a:schemeClr val="bg1"/>
                </a:solidFill>
              </a:rPr>
              <a:t>3. What are some effective</a:t>
            </a:r>
            <a:br>
              <a:rPr lang="en-US" sz="3200" b="1" dirty="0" smtClean="0">
                <a:solidFill>
                  <a:schemeClr val="bg1"/>
                </a:solidFill>
              </a:rPr>
            </a:br>
            <a:r>
              <a:rPr lang="en-US" sz="3200" b="1" dirty="0" smtClean="0">
                <a:solidFill>
                  <a:schemeClr val="bg1"/>
                </a:solidFill>
              </a:rPr>
              <a:t>    time management guidelines?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479655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p:cTn id="7" dur="1000" fill="hold"/>
                                        <p:tgtEl>
                                          <p:spTgt spid="1024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4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245">
                                            <p:txEl>
                                              <p:pRg st="1" end="1"/>
                                            </p:txEl>
                                          </p:spTgt>
                                        </p:tgtEl>
                                        <p:attrNameLst>
                                          <p:attrName>style.visibility</p:attrName>
                                        </p:attrNameLst>
                                      </p:cBhvr>
                                      <p:to>
                                        <p:strVal val="visible"/>
                                      </p:to>
                                    </p:set>
                                    <p:anim calcmode="lin" valueType="num">
                                      <p:cBhvr>
                                        <p:cTn id="15" dur="1000" fill="hold"/>
                                        <p:tgtEl>
                                          <p:spTgt spid="1024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24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024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4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0245">
                                            <p:txEl>
                                              <p:pRg st="2" end="2"/>
                                            </p:txEl>
                                          </p:spTgt>
                                        </p:tgtEl>
                                        <p:attrNameLst>
                                          <p:attrName>style.visibility</p:attrName>
                                        </p:attrNameLst>
                                      </p:cBhvr>
                                      <p:to>
                                        <p:strVal val="visible"/>
                                      </p:to>
                                    </p:set>
                                    <p:anim calcmode="lin" valueType="num">
                                      <p:cBhvr>
                                        <p:cTn id="23" dur="1000" fill="hold"/>
                                        <p:tgtEl>
                                          <p:spTgt spid="1024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024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024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24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0245">
                                            <p:txEl>
                                              <p:pRg st="3" end="3"/>
                                            </p:txEl>
                                          </p:spTgt>
                                        </p:tgtEl>
                                        <p:attrNameLst>
                                          <p:attrName>style.visibility</p:attrName>
                                        </p:attrNameLst>
                                      </p:cBhvr>
                                      <p:to>
                                        <p:strVal val="visible"/>
                                      </p:to>
                                    </p:set>
                                    <p:anim calcmode="lin" valueType="num">
                                      <p:cBhvr>
                                        <p:cTn id="31" dur="1000" fill="hold"/>
                                        <p:tgtEl>
                                          <p:spTgt spid="1024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024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024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24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0245">
                                            <p:txEl>
                                              <p:pRg st="4" end="4"/>
                                            </p:txEl>
                                          </p:spTgt>
                                        </p:tgtEl>
                                        <p:attrNameLst>
                                          <p:attrName>style.visibility</p:attrName>
                                        </p:attrNameLst>
                                      </p:cBhvr>
                                      <p:to>
                                        <p:strVal val="visible"/>
                                      </p:to>
                                    </p:set>
                                    <p:anim calcmode="lin" valueType="num">
                                      <p:cBhvr>
                                        <p:cTn id="39" dur="1000" fill="hold"/>
                                        <p:tgtEl>
                                          <p:spTgt spid="1024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024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024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024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0245">
                                            <p:txEl>
                                              <p:pRg st="5" end="5"/>
                                            </p:txEl>
                                          </p:spTgt>
                                        </p:tgtEl>
                                        <p:attrNameLst>
                                          <p:attrName>style.visibility</p:attrName>
                                        </p:attrNameLst>
                                      </p:cBhvr>
                                      <p:to>
                                        <p:strVal val="visible"/>
                                      </p:to>
                                    </p:set>
                                    <p:anim calcmode="lin" valueType="num">
                                      <p:cBhvr>
                                        <p:cTn id="47" dur="1000" fill="hold"/>
                                        <p:tgtEl>
                                          <p:spTgt spid="1024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1024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1024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024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0245">
                                            <p:txEl>
                                              <p:pRg st="6" end="6"/>
                                            </p:txEl>
                                          </p:spTgt>
                                        </p:tgtEl>
                                        <p:attrNameLst>
                                          <p:attrName>style.visibility</p:attrName>
                                        </p:attrNameLst>
                                      </p:cBhvr>
                                      <p:to>
                                        <p:strVal val="visible"/>
                                      </p:to>
                                    </p:set>
                                    <p:anim calcmode="lin" valueType="num">
                                      <p:cBhvr>
                                        <p:cTn id="55" dur="1000" fill="hold"/>
                                        <p:tgtEl>
                                          <p:spTgt spid="10245">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1024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1024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024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0245">
                                            <p:txEl>
                                              <p:pRg st="7" end="7"/>
                                            </p:txEl>
                                          </p:spTgt>
                                        </p:tgtEl>
                                        <p:attrNameLst>
                                          <p:attrName>style.visibility</p:attrName>
                                        </p:attrNameLst>
                                      </p:cBhvr>
                                      <p:to>
                                        <p:strVal val="visible"/>
                                      </p:to>
                                    </p:set>
                                    <p:anim calcmode="lin" valueType="num">
                                      <p:cBhvr>
                                        <p:cTn id="63" dur="1000" fill="hold"/>
                                        <p:tgtEl>
                                          <p:spTgt spid="10245">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10245">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1024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024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0245">
                                            <p:txEl>
                                              <p:pRg st="8" end="8"/>
                                            </p:txEl>
                                          </p:spTgt>
                                        </p:tgtEl>
                                        <p:attrNameLst>
                                          <p:attrName>style.visibility</p:attrName>
                                        </p:attrNameLst>
                                      </p:cBhvr>
                                      <p:to>
                                        <p:strVal val="visible"/>
                                      </p:to>
                                    </p:set>
                                    <p:anim calcmode="lin" valueType="num">
                                      <p:cBhvr>
                                        <p:cTn id="71" dur="1000" fill="hold"/>
                                        <p:tgtEl>
                                          <p:spTgt spid="10245">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10245">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1024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024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10245">
                                            <p:txEl>
                                              <p:pRg st="9" end="9"/>
                                            </p:txEl>
                                          </p:spTgt>
                                        </p:tgtEl>
                                        <p:attrNameLst>
                                          <p:attrName>style.visibility</p:attrName>
                                        </p:attrNameLst>
                                      </p:cBhvr>
                                      <p:to>
                                        <p:strVal val="visible"/>
                                      </p:to>
                                    </p:set>
                                    <p:anim calcmode="lin" valueType="num">
                                      <p:cBhvr>
                                        <p:cTn id="79" dur="1000" fill="hold"/>
                                        <p:tgtEl>
                                          <p:spTgt spid="10245">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10245">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1024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24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0245">
                                            <p:txEl>
                                              <p:pRg st="10" end="10"/>
                                            </p:txEl>
                                          </p:spTgt>
                                        </p:tgtEl>
                                        <p:attrNameLst>
                                          <p:attrName>style.visibility</p:attrName>
                                        </p:attrNameLst>
                                      </p:cBhvr>
                                      <p:to>
                                        <p:strVal val="visible"/>
                                      </p:to>
                                    </p:set>
                                    <p:anim calcmode="lin" valueType="num">
                                      <p:cBhvr>
                                        <p:cTn id="87" dur="1000" fill="hold"/>
                                        <p:tgtEl>
                                          <p:spTgt spid="10245">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10245">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10245">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0245">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533400"/>
            <a:ext cx="8839200" cy="884238"/>
          </a:xfrm>
          <a:solidFill>
            <a:srgbClr val="3E2300"/>
          </a:solidFill>
        </p:spPr>
        <p:txBody>
          <a:bodyPr>
            <a:noAutofit/>
          </a:bodyPr>
          <a:lstStyle/>
          <a:p>
            <a:pPr eaLnBrk="1" hangingPunct="1"/>
            <a:r>
              <a:rPr lang="en-US" sz="3600" b="1" dirty="0" smtClean="0">
                <a:solidFill>
                  <a:schemeClr val="bg1"/>
                </a:solidFill>
              </a:rPr>
              <a:t>4. What are some effective </a:t>
            </a:r>
            <a:br>
              <a:rPr lang="en-US" sz="3600" b="1" dirty="0" smtClean="0">
                <a:solidFill>
                  <a:schemeClr val="bg1"/>
                </a:solidFill>
              </a:rPr>
            </a:br>
            <a:r>
              <a:rPr lang="en-US" sz="3600" b="1" dirty="0" smtClean="0">
                <a:solidFill>
                  <a:schemeClr val="bg1"/>
                </a:solidFill>
              </a:rPr>
              <a:t>    meeting management tools?</a:t>
            </a:r>
          </a:p>
        </p:txBody>
      </p:sp>
      <p:sp>
        <p:nvSpPr>
          <p:cNvPr id="12292" name="Rectangle 4"/>
          <p:cNvSpPr>
            <a:spLocks noGrp="1" noChangeArrowheads="1"/>
          </p:cNvSpPr>
          <p:nvPr>
            <p:ph type="body" sz="half" idx="1"/>
          </p:nvPr>
        </p:nvSpPr>
        <p:spPr>
          <a:xfrm>
            <a:off x="152400" y="1524000"/>
            <a:ext cx="4191000" cy="5029200"/>
          </a:xfrm>
          <a:solidFill>
            <a:schemeClr val="accent2">
              <a:lumMod val="75000"/>
            </a:schemeClr>
          </a:solidFill>
        </p:spPr>
        <p:txBody>
          <a:bodyPr>
            <a:normAutofit fontScale="92500" lnSpcReduction="10000"/>
          </a:bodyPr>
          <a:lstStyle/>
          <a:p>
            <a:pPr>
              <a:lnSpc>
                <a:spcPct val="90000"/>
              </a:lnSpc>
              <a:buClrTx/>
              <a:buFont typeface="Arial"/>
              <a:buChar char="•"/>
            </a:pPr>
            <a:r>
              <a:rPr lang="en-US" sz="2400" dirty="0" smtClean="0">
                <a:solidFill>
                  <a:schemeClr val="bg1"/>
                </a:solidFill>
              </a:rPr>
              <a:t>For meetings to accomplish results, </a:t>
            </a:r>
            <a:r>
              <a:rPr lang="en-US" sz="2400" u="sng" dirty="0" smtClean="0">
                <a:solidFill>
                  <a:schemeClr val="bg1"/>
                </a:solidFill>
              </a:rPr>
              <a:t>rules &amp; procedures</a:t>
            </a:r>
            <a:r>
              <a:rPr lang="en-US" sz="2400" dirty="0" smtClean="0">
                <a:solidFill>
                  <a:schemeClr val="bg1"/>
                </a:solidFill>
              </a:rPr>
              <a:t> should be established.</a:t>
            </a:r>
          </a:p>
          <a:p>
            <a:pPr lvl="1">
              <a:lnSpc>
                <a:spcPct val="90000"/>
              </a:lnSpc>
              <a:buClrTx/>
              <a:buFont typeface="Arial"/>
              <a:buChar char="•"/>
            </a:pPr>
            <a:r>
              <a:rPr lang="en-US" sz="2400" dirty="0" smtClean="0">
                <a:solidFill>
                  <a:schemeClr val="bg1"/>
                </a:solidFill>
              </a:rPr>
              <a:t>Leader must act as the referee.</a:t>
            </a:r>
          </a:p>
          <a:p>
            <a:pPr lvl="1">
              <a:lnSpc>
                <a:spcPct val="90000"/>
              </a:lnSpc>
              <a:buClrTx/>
              <a:buFont typeface="Arial"/>
              <a:buChar char="•"/>
            </a:pPr>
            <a:endParaRPr lang="en-US" sz="2400" dirty="0" smtClean="0">
              <a:solidFill>
                <a:schemeClr val="bg1"/>
              </a:solidFill>
            </a:endParaRPr>
          </a:p>
          <a:p>
            <a:pPr>
              <a:lnSpc>
                <a:spcPct val="90000"/>
              </a:lnSpc>
              <a:buClrTx/>
              <a:buFont typeface="Arial"/>
              <a:buChar char="•"/>
            </a:pPr>
            <a:r>
              <a:rPr lang="en-US" sz="2400" u="sng" dirty="0" smtClean="0">
                <a:solidFill>
                  <a:schemeClr val="bg1"/>
                </a:solidFill>
              </a:rPr>
              <a:t>Define all issues and goals</a:t>
            </a:r>
            <a:r>
              <a:rPr lang="en-US" sz="2400" dirty="0" smtClean="0">
                <a:solidFill>
                  <a:schemeClr val="bg1"/>
                </a:solidFill>
              </a:rPr>
              <a:t> before the meeting.</a:t>
            </a:r>
          </a:p>
          <a:p>
            <a:pPr>
              <a:lnSpc>
                <a:spcPct val="90000"/>
              </a:lnSpc>
              <a:buClrTx/>
              <a:buFont typeface="Arial"/>
              <a:buChar char="•"/>
            </a:pPr>
            <a:endParaRPr lang="en-US" sz="2400" dirty="0" smtClean="0">
              <a:solidFill>
                <a:schemeClr val="bg1"/>
              </a:solidFill>
            </a:endParaRPr>
          </a:p>
          <a:p>
            <a:pPr>
              <a:lnSpc>
                <a:spcPct val="90000"/>
              </a:lnSpc>
              <a:buClrTx/>
              <a:buFont typeface="Arial"/>
              <a:buChar char="•"/>
            </a:pPr>
            <a:r>
              <a:rPr lang="en-US" sz="2400" dirty="0" smtClean="0">
                <a:solidFill>
                  <a:schemeClr val="bg1"/>
                </a:solidFill>
              </a:rPr>
              <a:t>Provide research by giving </a:t>
            </a:r>
            <a:r>
              <a:rPr lang="en-US" sz="2400" u="sng" dirty="0" smtClean="0">
                <a:solidFill>
                  <a:schemeClr val="bg1"/>
                </a:solidFill>
              </a:rPr>
              <a:t>relevant data</a:t>
            </a:r>
            <a:r>
              <a:rPr lang="en-US" sz="2400" dirty="0" smtClean="0">
                <a:solidFill>
                  <a:schemeClr val="bg1"/>
                </a:solidFill>
              </a:rPr>
              <a:t>.</a:t>
            </a:r>
          </a:p>
          <a:p>
            <a:pPr>
              <a:lnSpc>
                <a:spcPct val="90000"/>
              </a:lnSpc>
              <a:buClrTx/>
              <a:buFont typeface="Arial"/>
              <a:buChar char="•"/>
            </a:pPr>
            <a:endParaRPr lang="en-US" sz="2400" dirty="0" smtClean="0">
              <a:solidFill>
                <a:schemeClr val="bg1"/>
              </a:solidFill>
            </a:endParaRPr>
          </a:p>
          <a:p>
            <a:pPr>
              <a:lnSpc>
                <a:spcPct val="90000"/>
              </a:lnSpc>
              <a:buClrTx/>
              <a:buFont typeface="Arial"/>
              <a:buChar char="•"/>
            </a:pPr>
            <a:r>
              <a:rPr lang="en-US" sz="2400" dirty="0" smtClean="0">
                <a:solidFill>
                  <a:schemeClr val="bg1"/>
                </a:solidFill>
              </a:rPr>
              <a:t>Prepare an </a:t>
            </a:r>
            <a:r>
              <a:rPr lang="en-US" sz="2400" u="sng" dirty="0" smtClean="0">
                <a:solidFill>
                  <a:schemeClr val="bg1"/>
                </a:solidFill>
              </a:rPr>
              <a:t>agenda</a:t>
            </a:r>
            <a:r>
              <a:rPr lang="en-US" sz="2400" dirty="0" smtClean="0">
                <a:solidFill>
                  <a:schemeClr val="bg1"/>
                </a:solidFill>
              </a:rPr>
              <a:t>.</a:t>
            </a:r>
          </a:p>
          <a:p>
            <a:pPr lvl="1">
              <a:lnSpc>
                <a:spcPct val="90000"/>
              </a:lnSpc>
              <a:buClrTx/>
              <a:buFont typeface="Arial"/>
              <a:buChar char="•"/>
            </a:pPr>
            <a:r>
              <a:rPr lang="en-US" sz="2200" dirty="0" smtClean="0">
                <a:solidFill>
                  <a:schemeClr val="bg1"/>
                </a:solidFill>
              </a:rPr>
              <a:t>Keeps meeting on track.</a:t>
            </a:r>
            <a:br>
              <a:rPr lang="en-US" sz="2200" dirty="0" smtClean="0">
                <a:solidFill>
                  <a:schemeClr val="bg1"/>
                </a:solidFill>
              </a:rPr>
            </a:br>
            <a:endParaRPr lang="en-US" sz="2200" dirty="0" smtClean="0">
              <a:solidFill>
                <a:schemeClr val="bg1"/>
              </a:solidFill>
            </a:endParaRPr>
          </a:p>
          <a:p>
            <a:pPr>
              <a:lnSpc>
                <a:spcPct val="90000"/>
              </a:lnSpc>
              <a:buClrTx/>
              <a:buFont typeface="Arial"/>
              <a:buChar char="•"/>
            </a:pPr>
            <a:r>
              <a:rPr lang="en-US" sz="2400" dirty="0" smtClean="0">
                <a:solidFill>
                  <a:schemeClr val="bg1"/>
                </a:solidFill>
              </a:rPr>
              <a:t>Define </a:t>
            </a:r>
            <a:r>
              <a:rPr lang="en-US" sz="2400" u="sng" dirty="0" smtClean="0">
                <a:solidFill>
                  <a:schemeClr val="bg1"/>
                </a:solidFill>
              </a:rPr>
              <a:t>limits</a:t>
            </a:r>
            <a:r>
              <a:rPr lang="en-US" sz="2400" dirty="0" smtClean="0">
                <a:solidFill>
                  <a:schemeClr val="bg1"/>
                </a:solidFill>
              </a:rPr>
              <a:t>: Time, authority, policies.</a:t>
            </a:r>
          </a:p>
        </p:txBody>
      </p:sp>
      <p:pic>
        <p:nvPicPr>
          <p:cNvPr id="3076" name="Picture 4" descr="C:\Users\alarsen\AppData\Local\Microsoft\Windows\Temporary Internet Files\Content.IE5\2L9SKPR6\MP90040296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0"/>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2">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2">
      <a:dk1>
        <a:sysClr val="windowText" lastClr="000000"/>
      </a:dk1>
      <a:lt1>
        <a:sysClr val="window" lastClr="FFFFFF"/>
      </a:lt1>
      <a:dk2>
        <a:srgbClr val="351F01"/>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1051</TotalTime>
  <Words>1373</Words>
  <Application>Microsoft Office PowerPoint</Application>
  <PresentationFormat>On-screen Show (4:3)</PresentationFormat>
  <Paragraphs>157</Paragraphs>
  <Slides>22</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Comic Sans MS</vt:lpstr>
      <vt:lpstr>Garamond</vt:lpstr>
      <vt:lpstr>Georgia</vt:lpstr>
      <vt:lpstr>Wingdings 2</vt:lpstr>
      <vt:lpstr>Urban</vt:lpstr>
      <vt:lpstr>PowerPoint Presentation</vt:lpstr>
      <vt:lpstr>PowerPoint Presentation</vt:lpstr>
      <vt:lpstr>Lesson 6:  Time &amp; Meeting Management</vt:lpstr>
      <vt:lpstr>Carpe Diem-Seize the Day</vt:lpstr>
      <vt:lpstr>1. What is time management?</vt:lpstr>
      <vt:lpstr>2. What are the two governing principles  of time management?</vt:lpstr>
      <vt:lpstr>3. What are some effective     time management guidelines?</vt:lpstr>
      <vt:lpstr>3. What are some effective     time management guidelines?</vt:lpstr>
      <vt:lpstr>4. What are some effective      meeting management tools?</vt:lpstr>
      <vt:lpstr>3. What are some effective     time management guidelines?</vt:lpstr>
      <vt:lpstr>5. Why is delegation an important tool      for effective time management?</vt:lpstr>
      <vt:lpstr>6.What is the five step process of delegation?</vt:lpstr>
      <vt:lpstr>ICPME Model</vt:lpstr>
      <vt:lpstr>ICPME Model</vt:lpstr>
      <vt:lpstr>ICPME Model</vt:lpstr>
      <vt:lpstr>ICPME Model</vt:lpstr>
      <vt:lpstr>ICPME Model</vt:lpstr>
      <vt:lpstr>ICPME Model</vt:lpstr>
      <vt:lpstr>Delegation Wisdom Tidbit #1 </vt:lpstr>
      <vt:lpstr>Delegation Wisdom Tidbit #2</vt:lpstr>
      <vt:lpstr>The Bank Of Time</vt:lpstr>
      <vt:lpstr>Today in Leadership:</vt:lpstr>
    </vt:vector>
  </TitlesOfParts>
  <Company>uvsc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5:Time &amp; Meeting Management</dc:title>
  <dc:creator>uvsc</dc:creator>
  <cp:lastModifiedBy>Tori Pollard</cp:lastModifiedBy>
  <cp:revision>40</cp:revision>
  <dcterms:created xsi:type="dcterms:W3CDTF">2011-03-31T14:07:09Z</dcterms:created>
  <dcterms:modified xsi:type="dcterms:W3CDTF">2017-10-16T13:58:02Z</dcterms:modified>
</cp:coreProperties>
</file>