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handoutMasterIdLst>
    <p:handoutMasterId r:id="rId27"/>
  </p:handoutMasterIdLst>
  <p:sldIdLst>
    <p:sldId id="270" r:id="rId2"/>
    <p:sldId id="269" r:id="rId3"/>
    <p:sldId id="256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0" r:id="rId13"/>
    <p:sldId id="268" r:id="rId14"/>
    <p:sldId id="271" r:id="rId15"/>
    <p:sldId id="272" r:id="rId16"/>
    <p:sldId id="273" r:id="rId17"/>
    <p:sldId id="274" r:id="rId18"/>
    <p:sldId id="267" r:id="rId19"/>
    <p:sldId id="281" r:id="rId20"/>
    <p:sldId id="282" r:id="rId21"/>
    <p:sldId id="277" r:id="rId22"/>
    <p:sldId id="279" r:id="rId23"/>
    <p:sldId id="275" r:id="rId24"/>
    <p:sldId id="278" r:id="rId25"/>
    <p:sldId id="27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>
      <p:cViewPr varScale="1">
        <p:scale>
          <a:sx n="138" d="100"/>
          <a:sy n="138" d="100"/>
        </p:scale>
        <p:origin x="83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C48E3-6B84-43FD-99FE-7E3763D62B8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3573-3724-4241-9520-849F957CD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6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October 10, 2017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October 10, 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October 10,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October 10, 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October 10, 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October 10, 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October 10,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October 10, 2017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October 10,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October 10,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-gQLqv9f4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ile/d/0B3vWOF65zaP1eXVfQkk3dHExUFE/edit?pli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239000" cy="3048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Page 5-7</a:t>
            </a:r>
            <a:br>
              <a:rPr lang="en-US" sz="3600" dirty="0" smtClean="0"/>
            </a:br>
            <a:r>
              <a:rPr lang="en-US" sz="3600" dirty="0" smtClean="0"/>
              <a:t>How much Do you Know about Goal Setting  --complete this activity first on page 5-7 in your book – then start your notes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47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16220" y="1828800"/>
            <a:ext cx="3875380" cy="4495800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Goals </a:t>
            </a:r>
            <a:r>
              <a:rPr lang="en-US" sz="2400" dirty="0"/>
              <a:t>alone cannot assure success . . . </a:t>
            </a:r>
            <a:r>
              <a:rPr lang="en-US" sz="2400" u="sng" dirty="0"/>
              <a:t>strategies and actions by leaders </a:t>
            </a:r>
            <a:r>
              <a:rPr lang="en-US" sz="2400" dirty="0"/>
              <a:t>must be instigated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First </a:t>
            </a:r>
            <a:r>
              <a:rPr lang="en-US" sz="2400" dirty="0"/>
              <a:t>step: </a:t>
            </a:r>
            <a:r>
              <a:rPr lang="en-US" sz="2400" u="sng" dirty="0"/>
              <a:t>managerial support</a:t>
            </a:r>
            <a:r>
              <a:rPr lang="en-US" sz="2400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   - </a:t>
            </a:r>
            <a:r>
              <a:rPr lang="en-US" sz="2000" dirty="0"/>
              <a:t>commitment from leaders.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   - </a:t>
            </a:r>
            <a:r>
              <a:rPr lang="en-US" sz="2000" dirty="0"/>
              <a:t>provide supplies, time, resources</a:t>
            </a:r>
            <a:r>
              <a:rPr lang="en-US" sz="2000" dirty="0" smtClean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u="sng" dirty="0" smtClean="0"/>
              <a:t>Employee </a:t>
            </a:r>
            <a:r>
              <a:rPr lang="en-US" sz="2400" u="sng" dirty="0"/>
              <a:t>participation</a:t>
            </a:r>
            <a:r>
              <a:rPr lang="en-US" sz="2400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   - </a:t>
            </a:r>
            <a:r>
              <a:rPr lang="en-US" sz="2000" dirty="0"/>
              <a:t>Managers must seek input.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How to obtain organizational goal commitment?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45733"/>
            <a:ext cx="481142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4114800" cy="4610424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u="sng" dirty="0" smtClean="0"/>
              <a:t>Knowledge </a:t>
            </a:r>
            <a:r>
              <a:rPr lang="en-US" b="1" u="sng" dirty="0"/>
              <a:t>of organizational capabilities</a:t>
            </a:r>
            <a:r>
              <a:rPr lang="en-US" b="1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b="1" dirty="0" smtClean="0"/>
              <a:t>- 	different </a:t>
            </a:r>
            <a:r>
              <a:rPr lang="en-US" sz="2000" b="1" dirty="0"/>
              <a:t>talents among </a:t>
            </a:r>
            <a:r>
              <a:rPr lang="en-US" sz="2000" b="1" dirty="0" smtClean="0"/>
              <a:t>	employees</a:t>
            </a:r>
            <a:r>
              <a:rPr lang="en-US" sz="2000" b="1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b="1" dirty="0" smtClean="0"/>
              <a:t>- 	match </a:t>
            </a:r>
            <a:r>
              <a:rPr lang="en-US" sz="2000" b="1" dirty="0"/>
              <a:t>goal difficulty </a:t>
            </a:r>
            <a:r>
              <a:rPr lang="en-US" sz="2000" b="1" dirty="0" smtClean="0"/>
              <a:t>	with capabilities </a:t>
            </a:r>
            <a:r>
              <a:rPr lang="en-US" sz="2000" b="1" dirty="0"/>
              <a:t>of </a:t>
            </a:r>
            <a:r>
              <a:rPr lang="en-US" sz="2000" b="1" dirty="0" smtClean="0"/>
              <a:t>	group </a:t>
            </a:r>
            <a:r>
              <a:rPr lang="en-US" sz="2000" b="1" dirty="0"/>
              <a:t>or </a:t>
            </a:r>
            <a:r>
              <a:rPr lang="en-US" sz="2000" b="1" dirty="0" smtClean="0"/>
              <a:t>individual</a:t>
            </a:r>
            <a:r>
              <a:rPr lang="en-US" sz="2000" b="1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u="sng" dirty="0" smtClean="0"/>
              <a:t>Strategic </a:t>
            </a:r>
            <a:r>
              <a:rPr lang="en-US" b="1" u="sng" dirty="0"/>
              <a:t>use of rewards</a:t>
            </a:r>
            <a:r>
              <a:rPr lang="en-US" b="1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b="1" dirty="0" smtClean="0"/>
              <a:t>- 	connect </a:t>
            </a:r>
            <a:r>
              <a:rPr lang="en-US" sz="2000" b="1" dirty="0"/>
              <a:t>reward with </a:t>
            </a:r>
            <a:r>
              <a:rPr lang="en-US" sz="2000" b="1" dirty="0" smtClean="0"/>
              <a:t>	accomplishment</a:t>
            </a:r>
            <a:r>
              <a:rPr lang="en-US" sz="2000" b="1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 </a:t>
            </a:r>
            <a:r>
              <a:rPr lang="en-US" dirty="0"/>
              <a:t>organizational goal </a:t>
            </a:r>
            <a:r>
              <a:rPr lang="en-US" dirty="0" smtClean="0"/>
              <a:t>commitment</a:t>
            </a:r>
            <a:r>
              <a:rPr lang="en-US" dirty="0"/>
              <a:t> </a:t>
            </a:r>
            <a:r>
              <a:rPr lang="en-US" sz="1200" dirty="0" smtClean="0"/>
              <a:t>continued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3434337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"/>
          <a:stretch/>
        </p:blipFill>
        <p:spPr>
          <a:xfrm>
            <a:off x="5409966" y="4143021"/>
            <a:ext cx="3434572" cy="23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-gQLqv9f4o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295400"/>
            <a:ext cx="8534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docs.google.com/file/d/0B3vWOF65zaP1eXVfQkk3dHExUFE/edit?pli=1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The Places You’ll Go…..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Turn to page 5-6 in your book and complete Case 5: Dismissal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5 - Dismissal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0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Fill in this worksheet with 100 things you want to accomplish or do in your lifetime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975360"/>
            <a:ext cx="64008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100 Things I want to do in my </a:t>
            </a:r>
            <a:r>
              <a:rPr lang="en-US" dirty="0" smtClean="0"/>
              <a:t>life – okay so if you don’t get to 100 that’s okay.  List as many as you can think 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43200"/>
            <a:ext cx="2895600" cy="39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2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Now complete the worksheet “Smart Goal Map”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 Map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971800" cy="42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Complete the worksheet “Be a Better You”  there is an example of completed one on the next slide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 Better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720648"/>
            <a:ext cx="2895600" cy="37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5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7400" y="533400"/>
            <a:ext cx="4724400" cy="60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32545" y="2020888"/>
            <a:ext cx="3078909" cy="40751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75360"/>
            <a:ext cx="7772400" cy="701040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Letter to yourself.  You will keep it in the envelope given to you.  You won’t turn it 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1981200"/>
            <a:ext cx="41148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212 degrees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32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52701" y="1740723"/>
            <a:ext cx="3918324" cy="49648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Goals for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3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Lesson 5 is about setting goals, how does the 212 Degrees video relate to this topic?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entry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0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Complete: Case 5: Dismissal  on page 5-6</a:t>
            </a:r>
          </a:p>
          <a:p>
            <a:endParaRPr lang="en-US" sz="3600" dirty="0" smtClean="0"/>
          </a:p>
          <a:p>
            <a:r>
              <a:rPr lang="en-US" sz="3600" dirty="0" smtClean="0"/>
              <a:t>Complete:  How much do you know about Goal Setting on page 5-7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</a:t>
            </a:r>
            <a:r>
              <a:rPr lang="en-US" dirty="0" err="1" smtClean="0"/>
              <a:t>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3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Now complete Quiz #5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91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Remember to get your Biography Book read.  When you return from Fall Break we will start working on our Biography reports/presentations.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will be handing the following things in on Friday before you leave class: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12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</a:t>
            </a:r>
            <a:r>
              <a:rPr lang="en-US" sz="4400" dirty="0" smtClean="0"/>
              <a:t>ead your biography.</a:t>
            </a:r>
          </a:p>
          <a:p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your biography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65688" y="2057401"/>
            <a:ext cx="3316112" cy="1447800"/>
          </a:xfrm>
          <a:solidFill>
            <a:schemeClr val="tx1"/>
          </a:solidFill>
          <a:ln w="12700">
            <a:solidFill>
              <a:schemeClr val="bg1"/>
            </a:solidFill>
            <a:bevel/>
          </a:ln>
        </p:spPr>
        <p:txBody>
          <a:bodyPr/>
          <a:lstStyle/>
          <a:p>
            <a:pPr algn="l"/>
            <a:r>
              <a:rPr lang="en-US" sz="1800" dirty="0" smtClean="0"/>
              <a:t>“</a:t>
            </a:r>
            <a:r>
              <a:rPr lang="en-US" sz="1800" dirty="0"/>
              <a:t>If you want to be happy, set a goal that commands your thoughts, liberates your energy, and inspires your hopes.”</a:t>
            </a:r>
          </a:p>
          <a:p>
            <a:pPr algn="l"/>
            <a:r>
              <a:rPr lang="en-US" sz="1800" b="1" dirty="0"/>
              <a:t>Andrew Carnegie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53200" cy="6096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0" dirty="0"/>
              <a:t>Lesson 5: Setting Goals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9" t="1317" r="11499" b="1235"/>
          <a:stretch/>
        </p:blipFill>
        <p:spPr>
          <a:xfrm>
            <a:off x="6971692" y="90311"/>
            <a:ext cx="2081998" cy="6683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56" y="6087070"/>
            <a:ext cx="6743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“Setting goals is the first step in turning the invisible into the visible.”</a:t>
            </a:r>
          </a:p>
          <a:p>
            <a:r>
              <a:rPr lang="en-US" dirty="0" smtClean="0"/>
              <a:t>	Anthony </a:t>
            </a:r>
            <a:r>
              <a:rPr lang="en-US" dirty="0"/>
              <a:t>Robbins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89" y="547747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“A goal properly set is halfway reached.”</a:t>
            </a:r>
          </a:p>
          <a:p>
            <a:r>
              <a:rPr lang="en-US" dirty="0" smtClean="0"/>
              <a:t>	Abraham </a:t>
            </a:r>
            <a:r>
              <a:rPr lang="en-US" dirty="0"/>
              <a:t>Lincoln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1"/>
          <a:stretch/>
        </p:blipFill>
        <p:spPr>
          <a:xfrm>
            <a:off x="609600" y="914400"/>
            <a:ext cx="2895600" cy="38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20629213">
            <a:off x="1017000" y="844883"/>
            <a:ext cx="2785280" cy="3866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0"/>
            <a:ext cx="360327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76778"/>
            <a:ext cx="3505200" cy="284762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goal is an </a:t>
            </a:r>
            <a:r>
              <a:rPr lang="en-US" sz="2400" u="sng" dirty="0"/>
              <a:t>objective, target, or result from the completion of tasks, activities, or </a:t>
            </a:r>
            <a:r>
              <a:rPr lang="en-US" sz="2400" u="sng" dirty="0" smtClean="0"/>
              <a:t>programs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Goals </a:t>
            </a:r>
            <a:r>
              <a:rPr lang="en-US" sz="2400" dirty="0"/>
              <a:t>are </a:t>
            </a:r>
            <a:r>
              <a:rPr lang="en-US" sz="2400" u="sng" dirty="0"/>
              <a:t>necessary to promote growth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What is a goal?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33" y="1873956"/>
            <a:ext cx="3321306" cy="466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000" t="8399" r="24400" b="10000"/>
          <a:stretch/>
        </p:blipFill>
        <p:spPr>
          <a:xfrm rot="20574111">
            <a:off x="3683453" y="4483589"/>
            <a:ext cx="115794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53000" y="1981200"/>
            <a:ext cx="3962400" cy="4303776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u="sng" dirty="0" smtClean="0"/>
              <a:t>Short-range </a:t>
            </a:r>
            <a:r>
              <a:rPr lang="en-US" sz="2400" u="sng" dirty="0"/>
              <a:t>goals usually deal with current activities</a:t>
            </a:r>
            <a:r>
              <a:rPr lang="en-US" sz="2400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	- </a:t>
            </a:r>
            <a:r>
              <a:rPr lang="en-US" sz="2000" dirty="0"/>
              <a:t>Applied on a daily basis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u="sng" dirty="0" smtClean="0"/>
              <a:t>Intermediate </a:t>
            </a:r>
            <a:r>
              <a:rPr lang="en-US" sz="2400" u="sng" dirty="0"/>
              <a:t>goals</a:t>
            </a:r>
            <a:r>
              <a:rPr lang="en-US" sz="2400" dirty="0"/>
              <a:t>: Built on foundation of short-range goals.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deal with </a:t>
            </a:r>
            <a:r>
              <a:rPr lang="en-US" sz="2000" u="sng" dirty="0"/>
              <a:t>months and years</a:t>
            </a:r>
            <a:r>
              <a:rPr lang="en-US" sz="2000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Long-range goals</a:t>
            </a:r>
            <a:endParaRPr lang="en-US" sz="2400" dirty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          - </a:t>
            </a:r>
            <a:r>
              <a:rPr lang="en-US" sz="2000" dirty="0"/>
              <a:t>Reflect the </a:t>
            </a:r>
            <a:r>
              <a:rPr lang="en-US" sz="2000" u="sng" dirty="0"/>
              <a:t>dreams, visions, and mission </a:t>
            </a:r>
            <a:r>
              <a:rPr lang="en-US" sz="2000" dirty="0"/>
              <a:t>of the organization.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What are the three categories of goals?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199"/>
            <a:ext cx="4389967" cy="4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3657600" cy="4495800"/>
          </a:xfrm>
          <a:solidFill>
            <a:schemeClr val="accent3">
              <a:lumMod val="75000"/>
            </a:schemeClr>
          </a:solidFill>
        </p:spPr>
        <p:txBody>
          <a:bodyPr>
            <a:normAutofit fontScale="40000" lnSpcReduction="20000"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u="sng" dirty="0" smtClean="0"/>
              <a:t>Five basic characteristics</a:t>
            </a:r>
            <a:r>
              <a:rPr lang="en-US" sz="4500" b="1" dirty="0" smtClean="0"/>
              <a:t> of goal setting. </a:t>
            </a:r>
          </a:p>
          <a:p>
            <a:pPr marL="3429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   - (Be “S.M.A.R.T.”)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Goals are only meaningful if </a:t>
            </a:r>
            <a:r>
              <a:rPr lang="en-US" sz="4500" b="1" u="sng" dirty="0" smtClean="0"/>
              <a:t>Specific</a:t>
            </a:r>
          </a:p>
          <a:p>
            <a:pPr marL="342900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   - Write down EXACTLY 	what is to be done.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For accurate feedback, goals must be </a:t>
            </a:r>
            <a:r>
              <a:rPr lang="en-US" sz="4500" b="1" u="sng" dirty="0" smtClean="0"/>
              <a:t>Measurable</a:t>
            </a:r>
            <a:r>
              <a:rPr lang="en-US" sz="4500" b="1" dirty="0" smtClean="0"/>
              <a:t> (this monitors the progress).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Ensure </a:t>
            </a:r>
            <a:r>
              <a:rPr lang="en-US" sz="4500" b="1" u="sng" dirty="0" smtClean="0"/>
              <a:t>Accountability</a:t>
            </a:r>
            <a:r>
              <a:rPr lang="en-US" sz="4500" b="1" dirty="0" smtClean="0"/>
              <a:t> to individuals responsible for the task.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Goal be challenging but </a:t>
            </a:r>
            <a:r>
              <a:rPr lang="en-US" sz="4500" b="1" u="sng" dirty="0" smtClean="0"/>
              <a:t>Realistic</a:t>
            </a:r>
            <a:r>
              <a:rPr lang="en-US" sz="4500" b="1" dirty="0" smtClean="0"/>
              <a:t>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4500" b="1" dirty="0" smtClean="0"/>
              <a:t>Make </a:t>
            </a:r>
            <a:r>
              <a:rPr lang="en-US" sz="4500" b="1" u="sng" dirty="0" smtClean="0"/>
              <a:t>Timely</a:t>
            </a:r>
            <a:r>
              <a:rPr lang="en-US" sz="4500" b="1" dirty="0" smtClean="0"/>
              <a:t> deadlines toward achievement.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What are the basics of setting </a:t>
            </a:r>
            <a:r>
              <a:rPr lang="en-US" dirty="0" smtClean="0"/>
              <a:t>goals?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688862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2819400"/>
            <a:ext cx="2209800" cy="33239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Informal Roman" panose="030604020304060B0204" pitchFamily="66" charset="0"/>
              </a:rPr>
              <a:t>Specific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Informal Roman" panose="030604020304060B0204" pitchFamily="66" charset="0"/>
              </a:rPr>
              <a:t>Measurable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Informal Roman" panose="030604020304060B0204" pitchFamily="66" charset="0"/>
              </a:rPr>
              <a:t>Accountability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Informal Roman" panose="030604020304060B0204" pitchFamily="66" charset="0"/>
              </a:rPr>
              <a:t>Realistic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Informal Roman" panose="030604020304060B0204" pitchFamily="66" charset="0"/>
              </a:rPr>
              <a:t>Timely</a:t>
            </a:r>
            <a:endParaRPr lang="en-US" sz="2800" dirty="0"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257800" y="1905000"/>
            <a:ext cx="3733800" cy="437997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Purpose</a:t>
            </a:r>
            <a:r>
              <a:rPr lang="en-US" b="1" dirty="0"/>
              <a:t>: </a:t>
            </a:r>
            <a:r>
              <a:rPr lang="en-US" b="1" u="sng" dirty="0"/>
              <a:t>To monitor progress through periods of time</a:t>
            </a:r>
            <a:r>
              <a:rPr lang="en-US" b="1" dirty="0" smtClean="0"/>
              <a:t>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First</a:t>
            </a:r>
            <a:r>
              <a:rPr lang="en-US" b="1" dirty="0"/>
              <a:t>: </a:t>
            </a:r>
            <a:r>
              <a:rPr lang="en-US" b="1" u="sng" dirty="0"/>
              <a:t>Specify the general objective</a:t>
            </a:r>
            <a:r>
              <a:rPr lang="en-US" b="1" dirty="0" smtClean="0"/>
              <a:t>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Second</a:t>
            </a:r>
            <a:r>
              <a:rPr lang="en-US" b="1" dirty="0"/>
              <a:t>: Specify </a:t>
            </a:r>
            <a:r>
              <a:rPr lang="en-US" b="1" u="sng" dirty="0"/>
              <a:t>how to measure the performance</a:t>
            </a:r>
            <a:r>
              <a:rPr lang="en-US" b="1" dirty="0"/>
              <a:t>. (units, time, money . . </a:t>
            </a:r>
            <a:r>
              <a:rPr lang="en-US" b="1" dirty="0" smtClean="0"/>
              <a:t>.)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Third</a:t>
            </a:r>
            <a:r>
              <a:rPr lang="en-US" b="1" dirty="0"/>
              <a:t>: </a:t>
            </a:r>
            <a:r>
              <a:rPr lang="en-US" b="1" u="sng" dirty="0"/>
              <a:t>Specify the standard or target objective</a:t>
            </a:r>
            <a:r>
              <a:rPr lang="en-US" b="1" dirty="0"/>
              <a:t>.</a:t>
            </a:r>
          </a:p>
          <a:p>
            <a:pPr algn="l">
              <a:lnSpc>
                <a:spcPct val="90000"/>
              </a:lnSpc>
            </a:pPr>
            <a:endParaRPr lang="en-US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1800" b="1" dirty="0">
              <a:solidFill>
                <a:srgbClr val="CC0000"/>
              </a:solidFill>
              <a:latin typeface="Comic Sans MS" pitchFamily="66" charset="0"/>
            </a:endParaRP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4. How do you set goals?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800600" cy="324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6105">
            <a:off x="1743075" y="4580536"/>
            <a:ext cx="1543050" cy="19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4191000" cy="4572000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Fourth</a:t>
            </a:r>
            <a:r>
              <a:rPr lang="en-US" sz="2400" dirty="0"/>
              <a:t>: </a:t>
            </a:r>
            <a:r>
              <a:rPr lang="en-US" sz="2400" u="sng" dirty="0"/>
              <a:t>Specify the time span involved</a:t>
            </a:r>
            <a:r>
              <a:rPr lang="en-US" sz="2400" dirty="0"/>
              <a:t>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200" dirty="0" smtClean="0"/>
              <a:t>- </a:t>
            </a:r>
            <a:r>
              <a:rPr lang="en-US" sz="2200" dirty="0"/>
              <a:t>Deadlines must be put into place.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Fifth</a:t>
            </a:r>
            <a:r>
              <a:rPr lang="en-US" sz="2400" dirty="0"/>
              <a:t>: </a:t>
            </a:r>
            <a:r>
              <a:rPr lang="en-US" sz="2400" u="sng" dirty="0" smtClean="0"/>
              <a:t>Prioritize goals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Sixth</a:t>
            </a:r>
            <a:r>
              <a:rPr lang="en-US" sz="2400" dirty="0"/>
              <a:t>: </a:t>
            </a:r>
            <a:r>
              <a:rPr lang="en-US" sz="2400" u="sng" dirty="0"/>
              <a:t>Rate goals based on difficulty &amp; importance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Seventh</a:t>
            </a:r>
            <a:r>
              <a:rPr lang="en-US" sz="2400" dirty="0"/>
              <a:t>: </a:t>
            </a:r>
            <a:r>
              <a:rPr lang="en-US" sz="2400" u="sng" dirty="0"/>
              <a:t>Determine coordination requirements</a:t>
            </a:r>
            <a:r>
              <a:rPr lang="en-US" sz="2400" dirty="0"/>
              <a:t>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 </a:t>
            </a:r>
            <a:r>
              <a:rPr lang="en-US" sz="1200" dirty="0"/>
              <a:t>continued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>
          <a:xfrm>
            <a:off x="5421878" y="1828800"/>
            <a:ext cx="326644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Custom 19">
      <a:dk1>
        <a:srgbClr val="2C261A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988</TotalTime>
  <Words>545</Words>
  <Application>Microsoft Office PowerPoint</Application>
  <PresentationFormat>On-screen Show (4:3)</PresentationFormat>
  <Paragraphs>90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Comic Sans MS</vt:lpstr>
      <vt:lpstr>Garamond</vt:lpstr>
      <vt:lpstr>Informal Roman</vt:lpstr>
      <vt:lpstr>Tahoma</vt:lpstr>
      <vt:lpstr>Tunga</vt:lpstr>
      <vt:lpstr>Black Tie</vt:lpstr>
      <vt:lpstr>Page 5-7 How much Do you Know about Goal Setting  --complete this activity first on page 5-7 in your book – then start your notes</vt:lpstr>
      <vt:lpstr>212 degrees</vt:lpstr>
      <vt:lpstr>Lesson 5: Setting Goals</vt:lpstr>
      <vt:lpstr>PowerPoint Presentation</vt:lpstr>
      <vt:lpstr>1. What is a goal?</vt:lpstr>
      <vt:lpstr>2. What are the three categories of goals?</vt:lpstr>
      <vt:lpstr>3. What are the basics of setting goals?</vt:lpstr>
      <vt:lpstr>4. How do you set goals?</vt:lpstr>
      <vt:lpstr>Setting goals continued</vt:lpstr>
      <vt:lpstr>5. How to obtain organizational goal commitment?</vt:lpstr>
      <vt:lpstr>obtain organizational goal commitment continued</vt:lpstr>
      <vt:lpstr>PowerPoint Presentation</vt:lpstr>
      <vt:lpstr>Oh The Places You’ll Go…..</vt:lpstr>
      <vt:lpstr>Case 5 - Dismissal</vt:lpstr>
      <vt:lpstr>100 Things I want to do in my life – okay so if you don’t get to 100 that’s okay.  List as many as you can think of</vt:lpstr>
      <vt:lpstr>Smart Goal Map </vt:lpstr>
      <vt:lpstr>Be A Better You</vt:lpstr>
      <vt:lpstr>PowerPoint Presentation</vt:lpstr>
      <vt:lpstr>Complete the Letter to yourself.  You will keep it in the envelope given to you.  You won’t turn it in. </vt:lpstr>
      <vt:lpstr>Your Goals for 2018</vt:lpstr>
      <vt:lpstr>Journal entry </vt:lpstr>
      <vt:lpstr>In your BOok</vt:lpstr>
      <vt:lpstr>Quiz #5</vt:lpstr>
      <vt:lpstr>You will be handing the following things in on Friday before you leave class:</vt:lpstr>
      <vt:lpstr>Read your biography</vt:lpstr>
    </vt:vector>
  </TitlesOfParts>
  <Company>Utah Valley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5: Setting Goals</dc:title>
  <dc:creator>Windows User</dc:creator>
  <cp:lastModifiedBy>Tori Pollard</cp:lastModifiedBy>
  <cp:revision>32</cp:revision>
  <cp:lastPrinted>2013-12-02T17:27:25Z</cp:lastPrinted>
  <dcterms:created xsi:type="dcterms:W3CDTF">2011-12-29T21:22:49Z</dcterms:created>
  <dcterms:modified xsi:type="dcterms:W3CDTF">2017-10-10T14:41:50Z</dcterms:modified>
</cp:coreProperties>
</file>