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4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75" autoAdjust="0"/>
  </p:normalViewPr>
  <p:slideViewPr>
    <p:cSldViewPr>
      <p:cViewPr varScale="1">
        <p:scale>
          <a:sx n="132" d="100"/>
          <a:sy n="132" d="100"/>
        </p:scale>
        <p:origin x="1020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864F-65DE-43D6-AC7F-CDB9D2CA8CE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08F98-1B5E-4F59-9D6E-F15840E9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0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730582-5B62-4D25-B656-AC77592B4D92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730582-5B62-4D25-B656-AC77592B4D92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4730582-5B62-4D25-B656-AC77592B4D92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2d84rn306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TVibEgyWc0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l2_knlv_x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l2_knlv_xw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817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“Who do I look up to” paper </a:t>
            </a:r>
            <a:r>
              <a:rPr lang="en-US" dirty="0"/>
              <a:t> </a:t>
            </a:r>
            <a:r>
              <a:rPr lang="en-US" dirty="0" smtClean="0"/>
              <a:t>bring it back Monday.  Interview your parents, grandparents, neighbor, etc.… </a:t>
            </a:r>
          </a:p>
          <a:p>
            <a:r>
              <a:rPr lang="en-US" dirty="0" smtClean="0"/>
              <a:t>Fill in your notes for Lesson 3 &amp; Lesson 4 in your books.</a:t>
            </a:r>
            <a:endParaRPr lang="en-US" dirty="0" smtClean="0"/>
          </a:p>
          <a:p>
            <a:r>
              <a:rPr lang="en-US" dirty="0" smtClean="0"/>
              <a:t>Print off a vision/mission statement of a company of your choice.   </a:t>
            </a:r>
          </a:p>
          <a:p>
            <a:r>
              <a:rPr lang="en-US" dirty="0" smtClean="0"/>
              <a:t>Complete Case 4 in your </a:t>
            </a:r>
            <a:r>
              <a:rPr lang="en-US" dirty="0" smtClean="0"/>
              <a:t>book.</a:t>
            </a:r>
            <a:endParaRPr lang="en-US" dirty="0" smtClean="0"/>
          </a:p>
          <a:p>
            <a:r>
              <a:rPr lang="en-US" dirty="0" smtClean="0"/>
              <a:t>Complete the “Evaluating the Vision” page in your </a:t>
            </a:r>
            <a:r>
              <a:rPr lang="en-US" dirty="0" smtClean="0"/>
              <a:t>book.  </a:t>
            </a:r>
            <a:r>
              <a:rPr lang="en-US" dirty="0" smtClean="0"/>
              <a:t>For the organization it can be any club/group/class you are in at school or work.</a:t>
            </a:r>
          </a:p>
          <a:p>
            <a:r>
              <a:rPr lang="en-US" dirty="0" smtClean="0"/>
              <a:t>Use your notes and do quiz 4</a:t>
            </a:r>
          </a:p>
          <a:p>
            <a:r>
              <a:rPr lang="en-US" dirty="0" smtClean="0"/>
              <a:t>Read through the Martin Luther King Jr “ I have a dream speech” in your </a:t>
            </a:r>
            <a:r>
              <a:rPr lang="en-US" dirty="0" smtClean="0"/>
              <a:t>book</a:t>
            </a:r>
            <a:r>
              <a:rPr lang="en-US" dirty="0" smtClean="0"/>
              <a:t> – page 4-10</a:t>
            </a:r>
            <a:endParaRPr lang="en-US" dirty="0" smtClean="0"/>
          </a:p>
          <a:p>
            <a:r>
              <a:rPr lang="en-US" dirty="0" smtClean="0"/>
              <a:t>Read your biographies or do other homework if you get done early.</a:t>
            </a:r>
          </a:p>
          <a:p>
            <a:r>
              <a:rPr lang="en-US" dirty="0" smtClean="0"/>
              <a:t>Lesson 3 and Lesson 4 are due on Monday. </a:t>
            </a:r>
          </a:p>
          <a:p>
            <a:r>
              <a:rPr lang="en-US" dirty="0" smtClean="0"/>
              <a:t>I am at DECA Leadership conference this morning.  Sorry about Tuesday.  I definitely owe you guys doughnuts next week!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9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www.youtube.com/watch?v=82d84rn306M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By The Window</a:t>
            </a:r>
            <a:endParaRPr lang="en-US" dirty="0"/>
          </a:p>
        </p:txBody>
      </p:sp>
      <p:pic>
        <p:nvPicPr>
          <p:cNvPr id="4" name="zTVibEgyWc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057400"/>
            <a:ext cx="799253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228600"/>
            <a:ext cx="7772400" cy="1470025"/>
          </a:xfrm>
        </p:spPr>
        <p:txBody>
          <a:bodyPr/>
          <a:lstStyle/>
          <a:p>
            <a:r>
              <a:rPr lang="en-US" sz="3600" dirty="0">
                <a:latin typeface="Bell MT" pitchFamily="18" charset="0"/>
              </a:rPr>
              <a:t>Lesson 4: Creating the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Vision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4226477" cy="27962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657600"/>
            <a:ext cx="3124200" cy="2667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“</a:t>
            </a:r>
            <a:r>
              <a:rPr lang="en-US" sz="2000" dirty="0">
                <a:solidFill>
                  <a:srgbClr val="002060"/>
                </a:solidFill>
                <a:latin typeface="Bell MT" pitchFamily="18" charset="0"/>
              </a:rPr>
              <a:t>A vision is not just a picture of what could be; it is an appeal to our better selves; a call to become something more.”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-</a:t>
            </a:r>
            <a:r>
              <a:rPr lang="en-US" sz="2000" dirty="0" err="1">
                <a:solidFill>
                  <a:srgbClr val="002060"/>
                </a:solidFill>
                <a:latin typeface="Bell MT" pitchFamily="18" charset="0"/>
              </a:rPr>
              <a:t>Rosabeth</a:t>
            </a:r>
            <a:r>
              <a:rPr lang="en-US" sz="2000" dirty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Moss </a:t>
            </a:r>
            <a:r>
              <a:rPr lang="en-US" sz="2000" dirty="0">
                <a:solidFill>
                  <a:srgbClr val="002060"/>
                </a:solidFill>
                <a:latin typeface="Bell MT" pitchFamily="18" charset="0"/>
              </a:rPr>
              <a:t>Kantor</a:t>
            </a:r>
          </a:p>
        </p:txBody>
      </p:sp>
    </p:spTree>
    <p:extLst>
      <p:ext uri="{BB962C8B-B14F-4D97-AF65-F5344CB8AC3E}">
        <p14:creationId xmlns:p14="http://schemas.microsoft.com/office/powerpoint/2010/main" val="25584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3962401" cy="445312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his book, Managing for Results, Peter </a:t>
            </a:r>
            <a:r>
              <a:rPr lang="en-US" dirty="0" err="1">
                <a:solidFill>
                  <a:schemeClr val="tx1"/>
                </a:solidFill>
                <a:latin typeface="Bell MT" pitchFamily="18" charset="0"/>
              </a:rPr>
              <a:t>Drucker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 discusses having a </a:t>
            </a:r>
            <a:r>
              <a:rPr lang="en-US" u="sng" dirty="0">
                <a:solidFill>
                  <a:schemeClr val="tx1"/>
                </a:solidFill>
                <a:latin typeface="Bell MT" pitchFamily="18" charset="0"/>
              </a:rPr>
              <a:t>single organizational goal for all leaders and followers</a:t>
            </a: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Bell MT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Mission Statement describes </a:t>
            </a:r>
            <a:r>
              <a:rPr lang="en-US" i="1" dirty="0">
                <a:solidFill>
                  <a:schemeClr val="tx1"/>
                </a:solidFill>
                <a:latin typeface="Bell MT" pitchFamily="18" charset="0"/>
              </a:rPr>
              <a:t>why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 the organization exists </a:t>
            </a:r>
            <a:endParaRPr lang="en-US" dirty="0" smtClean="0">
              <a:solidFill>
                <a:schemeClr val="tx1"/>
              </a:solidFill>
              <a:latin typeface="Bell MT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vision describes </a:t>
            </a:r>
            <a:r>
              <a:rPr lang="en-US" i="1" dirty="0">
                <a:solidFill>
                  <a:schemeClr val="tx1"/>
                </a:solidFill>
                <a:latin typeface="Bell MT" pitchFamily="18" charset="0"/>
              </a:rPr>
              <a:t>where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 the organization wants to be in the future.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Bell MT" pitchFamily="18" charset="0"/>
              </a:rPr>
              <a:t>1. What is Vision?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12636"/>
            <a:ext cx="4126459" cy="31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905000"/>
            <a:ext cx="3657601" cy="43769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There is a </a:t>
            </a:r>
            <a:r>
              <a:rPr lang="en-US" u="sng" dirty="0">
                <a:solidFill>
                  <a:schemeClr val="tx1"/>
                </a:solidFill>
                <a:latin typeface="Bell MT" pitchFamily="18" charset="0"/>
              </a:rPr>
              <a:t>necessity of having a vision to inspire the organization</a:t>
            </a: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Bell MT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vision </a:t>
            </a:r>
            <a:r>
              <a:rPr lang="en-US" u="sng" dirty="0">
                <a:solidFill>
                  <a:schemeClr val="tx1"/>
                </a:solidFill>
                <a:latin typeface="Bell MT" pitchFamily="18" charset="0"/>
              </a:rPr>
              <a:t>exhibits confidence about future success of an organization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ll MT" pitchFamily="18" charset="0"/>
              </a:rPr>
              <a:t>2. What are the </a:t>
            </a:r>
            <a:r>
              <a:rPr lang="en-US" dirty="0" smtClean="0">
                <a:latin typeface="Bell MT" pitchFamily="18" charset="0"/>
              </a:rPr>
              <a:t/>
            </a:r>
            <a:br>
              <a:rPr lang="en-US" dirty="0" smtClean="0">
                <a:latin typeface="Bell MT" pitchFamily="18" charset="0"/>
              </a:rPr>
            </a:br>
            <a:r>
              <a:rPr lang="en-US" dirty="0" smtClean="0">
                <a:latin typeface="Bell MT" pitchFamily="18" charset="0"/>
              </a:rPr>
              <a:t>benefits </a:t>
            </a:r>
            <a:r>
              <a:rPr lang="en-US" dirty="0">
                <a:latin typeface="Bell MT" pitchFamily="18" charset="0"/>
              </a:rPr>
              <a:t>of a vision?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74982"/>
            <a:ext cx="4307224" cy="32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3962401" cy="44531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ell MT" pitchFamily="18" charset="0"/>
              </a:rPr>
              <a:t>First</a:t>
            </a:r>
            <a:r>
              <a:rPr lang="en-US" dirty="0">
                <a:latin typeface="Bell MT" pitchFamily="18" charset="0"/>
              </a:rPr>
              <a:t>, key questions must be answered: What does your organization value? What is important? Where is it headed</a:t>
            </a:r>
            <a:r>
              <a:rPr lang="en-US" dirty="0" smtClean="0">
                <a:latin typeface="Bell MT" pitchFamily="18" charset="0"/>
              </a:rPr>
              <a:t>?</a:t>
            </a:r>
          </a:p>
          <a:p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It </a:t>
            </a:r>
            <a:r>
              <a:rPr lang="en-US" dirty="0">
                <a:latin typeface="Bell MT" pitchFamily="18" charset="0"/>
              </a:rPr>
              <a:t>is an </a:t>
            </a:r>
            <a:r>
              <a:rPr lang="en-US" u="sng" dirty="0">
                <a:latin typeface="Bell MT" pitchFamily="18" charset="0"/>
              </a:rPr>
              <a:t>adventure of organizational self-mastery</a:t>
            </a:r>
            <a:r>
              <a:rPr lang="en-US" dirty="0">
                <a:latin typeface="Bell MT" pitchFamily="18" charset="0"/>
              </a:rPr>
              <a:t>.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gives </a:t>
            </a:r>
            <a:r>
              <a:rPr lang="en-US" dirty="0">
                <a:latin typeface="Bell MT" pitchFamily="18" charset="0"/>
              </a:rPr>
              <a:t>meaning and purpose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A </a:t>
            </a:r>
            <a:r>
              <a:rPr lang="en-US" dirty="0">
                <a:latin typeface="Bell MT" pitchFamily="18" charset="0"/>
              </a:rPr>
              <a:t>vision is a </a:t>
            </a:r>
            <a:r>
              <a:rPr lang="en-US" u="sng" dirty="0">
                <a:latin typeface="Bell MT" pitchFamily="18" charset="0"/>
              </a:rPr>
              <a:t>“social mirror” that reflects</a:t>
            </a:r>
            <a:r>
              <a:rPr lang="en-US" dirty="0">
                <a:latin typeface="Bell MT" pitchFamily="18" charset="0"/>
              </a:rPr>
              <a:t> what other people, customers, employees, suppliers and the public say about your organization.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ll MT" pitchFamily="18" charset="0"/>
              </a:rPr>
              <a:t>3. How do you write a vision?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4269570" cy="28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719070"/>
            <a:ext cx="4597892" cy="4453129"/>
          </a:xfrm>
        </p:spPr>
        <p:txBody>
          <a:bodyPr>
            <a:normAutofit/>
          </a:bodyPr>
          <a:lstStyle/>
          <a:p>
            <a:r>
              <a:rPr lang="en-US" dirty="0">
                <a:latin typeface="Bell MT" pitchFamily="18" charset="0"/>
              </a:rPr>
              <a:t>The leader must be the one </a:t>
            </a:r>
            <a:r>
              <a:rPr lang="en-US" u="sng" dirty="0">
                <a:latin typeface="Bell MT" pitchFamily="18" charset="0"/>
              </a:rPr>
              <a:t>sharing the vision</a:t>
            </a:r>
            <a:r>
              <a:rPr lang="en-US" dirty="0">
                <a:latin typeface="Bell MT" pitchFamily="18" charset="0"/>
              </a:rPr>
              <a:t>.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Must </a:t>
            </a:r>
            <a:r>
              <a:rPr lang="en-US" dirty="0">
                <a:latin typeface="Bell MT" pitchFamily="18" charset="0"/>
              </a:rPr>
              <a:t>show how others will benefit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u="sng" dirty="0" smtClean="0">
                <a:latin typeface="Bell MT" pitchFamily="18" charset="0"/>
              </a:rPr>
              <a:t>Encouraging </a:t>
            </a:r>
            <a:r>
              <a:rPr lang="en-US" u="sng" dirty="0">
                <a:latin typeface="Bell MT" pitchFamily="18" charset="0"/>
              </a:rPr>
              <a:t>participation</a:t>
            </a:r>
            <a:r>
              <a:rPr lang="en-US" dirty="0">
                <a:latin typeface="Bell MT" pitchFamily="18" charset="0"/>
              </a:rPr>
              <a:t> brings the vision to life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endParaRPr lang="en-US" dirty="0">
              <a:latin typeface="Bell MT" pitchFamily="18" charset="0"/>
            </a:endParaRPr>
          </a:p>
          <a:p>
            <a:r>
              <a:rPr lang="en-US" u="sng" dirty="0" smtClean="0">
                <a:latin typeface="Bell MT" pitchFamily="18" charset="0"/>
              </a:rPr>
              <a:t>Acknowledge </a:t>
            </a:r>
            <a:r>
              <a:rPr lang="en-US" u="sng" dirty="0">
                <a:latin typeface="Bell MT" pitchFamily="18" charset="0"/>
              </a:rPr>
              <a:t>the performance</a:t>
            </a:r>
            <a:r>
              <a:rPr lang="en-US" dirty="0">
                <a:latin typeface="Bell MT" pitchFamily="18" charset="0"/>
              </a:rPr>
              <a:t> through positive reinforcement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Last </a:t>
            </a:r>
            <a:r>
              <a:rPr lang="en-US" dirty="0">
                <a:latin typeface="Bell MT" pitchFamily="18" charset="0"/>
              </a:rPr>
              <a:t>step is </a:t>
            </a:r>
            <a:r>
              <a:rPr lang="en-US" u="sng" dirty="0">
                <a:latin typeface="Bell MT" pitchFamily="18" charset="0"/>
              </a:rPr>
              <a:t>rewarding the contribution</a:t>
            </a:r>
            <a:r>
              <a:rPr lang="en-US" dirty="0">
                <a:latin typeface="Bell MT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ll MT" pitchFamily="18" charset="0"/>
              </a:rPr>
              <a:t>4. How does the leader communicating the vision?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3935"/>
            <a:ext cx="4648200" cy="4703065"/>
          </a:xfrm>
        </p:spPr>
        <p:txBody>
          <a:bodyPr/>
          <a:lstStyle/>
          <a:p>
            <a:r>
              <a:rPr lang="en-US" u="sng" dirty="0" smtClean="0">
                <a:latin typeface="Bell MT" pitchFamily="18" charset="0"/>
              </a:rPr>
              <a:t>Martin </a:t>
            </a:r>
            <a:r>
              <a:rPr lang="en-US" u="sng" dirty="0">
                <a:latin typeface="Bell MT" pitchFamily="18" charset="0"/>
              </a:rPr>
              <a:t>Luther King, Jr</a:t>
            </a:r>
            <a:r>
              <a:rPr lang="en-US" dirty="0">
                <a:latin typeface="Bell MT" pitchFamily="18" charset="0"/>
              </a:rPr>
              <a:t>. was a great role model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pPr marL="45720" indent="0">
              <a:buNone/>
            </a:pPr>
            <a:endParaRPr lang="en-US" dirty="0" smtClean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King </a:t>
            </a:r>
            <a:r>
              <a:rPr lang="en-US" dirty="0">
                <a:latin typeface="Bell MT" pitchFamily="18" charset="0"/>
              </a:rPr>
              <a:t>said a vision must be </a:t>
            </a:r>
            <a:r>
              <a:rPr lang="en-US" u="sng" dirty="0">
                <a:latin typeface="Bell MT" pitchFamily="18" charset="0"/>
              </a:rPr>
              <a:t>presented in a way that they feel compelled to follow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“</a:t>
            </a:r>
            <a:r>
              <a:rPr lang="en-US" u="sng" dirty="0" smtClean="0">
                <a:latin typeface="Bell MT" pitchFamily="18" charset="0"/>
              </a:rPr>
              <a:t>I </a:t>
            </a:r>
            <a:r>
              <a:rPr lang="en-US" u="sng" dirty="0">
                <a:latin typeface="Bell MT" pitchFamily="18" charset="0"/>
              </a:rPr>
              <a:t>Have a </a:t>
            </a:r>
            <a:r>
              <a:rPr lang="en-US" u="sng" dirty="0" smtClean="0">
                <a:latin typeface="Bell MT" pitchFamily="18" charset="0"/>
              </a:rPr>
              <a:t>Dream</a:t>
            </a:r>
            <a:r>
              <a:rPr lang="en-US" dirty="0">
                <a:latin typeface="Bell MT" pitchFamily="18" charset="0"/>
              </a:rPr>
              <a:t>” speech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August 28, 1963- Lincoln Memorial</a:t>
            </a:r>
          </a:p>
          <a:p>
            <a:endParaRPr lang="en-US" dirty="0">
              <a:latin typeface="Bell MT" pitchFamily="18" charset="0"/>
            </a:endParaRPr>
          </a:p>
          <a:p>
            <a:r>
              <a:rPr lang="en-US" u="sng" dirty="0" smtClean="0">
                <a:latin typeface="Bell MT" pitchFamily="18" charset="0"/>
              </a:rPr>
              <a:t>He </a:t>
            </a:r>
            <a:r>
              <a:rPr lang="en-US" u="sng" dirty="0">
                <a:latin typeface="Bell MT" pitchFamily="18" charset="0"/>
              </a:rPr>
              <a:t>articulates his vision through powerful words and expressions</a:t>
            </a:r>
            <a:r>
              <a:rPr lang="en-US" dirty="0" smtClean="0">
                <a:latin typeface="Bell MT" pitchFamily="18" charset="0"/>
              </a:rPr>
              <a:t>.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ll MT" pitchFamily="18" charset="0"/>
              </a:rPr>
              <a:t>5. A great example of vision!</a:t>
            </a: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21812"/>
            <a:ext cx="3475182" cy="2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artinLutherKingIHaveDreaml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3475182" cy="232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2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www.youtube.com/watch?v=Wl2_knlv_xw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Could See Inside Others Hearts</a:t>
            </a:r>
            <a:endParaRPr lang="en-US" dirty="0"/>
          </a:p>
        </p:txBody>
      </p:sp>
      <p:pic>
        <p:nvPicPr>
          <p:cNvPr id="4" name="Wl2_knlv_x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5320" y="2057400"/>
            <a:ext cx="8077201" cy="45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7">
      <a:dk1>
        <a:sysClr val="windowText" lastClr="000000"/>
      </a:dk1>
      <a:lt1>
        <a:sysClr val="window" lastClr="FFFFFF"/>
      </a:lt1>
      <a:dk2>
        <a:srgbClr val="17365D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343</TotalTime>
  <Words>476</Words>
  <Application>Microsoft Office PowerPoint</Application>
  <PresentationFormat>On-screen Show (4:3)</PresentationFormat>
  <Paragraphs>52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Bell MT</vt:lpstr>
      <vt:lpstr>Calibri</vt:lpstr>
      <vt:lpstr>Franklin Gothic Medium</vt:lpstr>
      <vt:lpstr>Wingdings</vt:lpstr>
      <vt:lpstr>Wingdings 2</vt:lpstr>
      <vt:lpstr>Grid</vt:lpstr>
      <vt:lpstr>TO DO:</vt:lpstr>
      <vt:lpstr>Man By The Window</vt:lpstr>
      <vt:lpstr>Lesson 4: Creating the Vision</vt:lpstr>
      <vt:lpstr>1. What is Vision?</vt:lpstr>
      <vt:lpstr>2. What are the  benefits of a vision?</vt:lpstr>
      <vt:lpstr>3. How do you write a vision?</vt:lpstr>
      <vt:lpstr>4. How does the leader communicating the vision?</vt:lpstr>
      <vt:lpstr>5. A great example of vision!</vt:lpstr>
      <vt:lpstr>IF we Could See Inside Others Hearts</vt:lpstr>
    </vt:vector>
  </TitlesOfParts>
  <Company>Utah Valley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4: Creating the Vision</dc:title>
  <dc:creator>Windows User</dc:creator>
  <cp:lastModifiedBy>Tori Pollard</cp:lastModifiedBy>
  <cp:revision>20</cp:revision>
  <dcterms:created xsi:type="dcterms:W3CDTF">2011-12-29T20:52:20Z</dcterms:created>
  <dcterms:modified xsi:type="dcterms:W3CDTF">2017-09-27T16:36:24Z</dcterms:modified>
</cp:coreProperties>
</file>