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E6D6E-79D4-4497-8585-65D30A3E24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87F1C-3DFA-4FF2-B98D-4543027F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8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44A7-28DE-DB42-96DA-E9BD44CA362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6844C-F1F1-CB40-9020-5418BF4C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6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XdCHEcg50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XdCHEcg50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1" y="5241366"/>
            <a:ext cx="4114800" cy="778434"/>
          </a:xfrm>
          <a:solidFill>
            <a:schemeClr val="accent1">
              <a:lumMod val="75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/>
              <a:t>“Leadership is a combination of strategy and character.  If you must be without one, be without the strategy.”</a:t>
            </a:r>
          </a:p>
          <a:p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Gen. Norman Schwarzkopf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4114800" cy="1421167"/>
          </a:xfrm>
        </p:spPr>
        <p:txBody>
          <a:bodyPr/>
          <a:lstStyle/>
          <a:p>
            <a:r>
              <a:rPr lang="en-US" sz="3200" dirty="0"/>
              <a:t>Lesson 3: Developing Your Personal </a:t>
            </a: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Leadership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58800"/>
            <a:ext cx="4187427" cy="529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3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2888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Journal - Describe Your Personal Leadership </a:t>
            </a:r>
          </a:p>
          <a:p>
            <a:r>
              <a:rPr lang="en-US" dirty="0" smtClean="0"/>
              <a:t>Case 3:  Appraisal – page 3-6</a:t>
            </a:r>
          </a:p>
          <a:p>
            <a:r>
              <a:rPr lang="en-US" dirty="0" smtClean="0"/>
              <a:t>Get </a:t>
            </a:r>
            <a:r>
              <a:rPr lang="en-US" dirty="0"/>
              <a:t>online today and Find &amp; Print a Well-Known company’s vision statement – you will need it in class </a:t>
            </a:r>
            <a:r>
              <a:rPr lang="en-US" dirty="0" smtClean="0"/>
              <a:t>Friday.</a:t>
            </a:r>
            <a:endParaRPr lang="en-US" dirty="0"/>
          </a:p>
          <a:p>
            <a:r>
              <a:rPr lang="en-US" dirty="0"/>
              <a:t>Make sure you </a:t>
            </a:r>
            <a:r>
              <a:rPr lang="en-US" dirty="0" smtClean="0"/>
              <a:t>take your “who </a:t>
            </a:r>
            <a:r>
              <a:rPr lang="en-US" dirty="0"/>
              <a:t>do you look up to” worksheet </a:t>
            </a:r>
            <a:r>
              <a:rPr lang="en-US" dirty="0" smtClean="0"/>
              <a:t>home and complete it and bring it back completed Friday.</a:t>
            </a:r>
          </a:p>
          <a:p>
            <a:r>
              <a:rPr lang="en-US" dirty="0" smtClean="0"/>
              <a:t>Books </a:t>
            </a:r>
            <a:r>
              <a:rPr lang="en-US" dirty="0" smtClean="0"/>
              <a:t>need to be read by </a:t>
            </a:r>
            <a:r>
              <a:rPr lang="en-US" dirty="0" smtClean="0"/>
              <a:t>November 1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95400" y="41148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8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What is a leadership style?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752600"/>
            <a:ext cx="4191000" cy="45720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For </a:t>
            </a:r>
            <a:r>
              <a:rPr lang="en-US" dirty="0">
                <a:solidFill>
                  <a:schemeClr val="bg2"/>
                </a:solidFill>
              </a:rPr>
              <a:t>many years leadership has been thought of as a </a:t>
            </a:r>
            <a:r>
              <a:rPr lang="en-US" u="sng" dirty="0">
                <a:solidFill>
                  <a:schemeClr val="bg2"/>
                </a:solidFill>
              </a:rPr>
              <a:t>combination of personality traits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 </a:t>
            </a:r>
            <a:r>
              <a:rPr lang="en-US" dirty="0">
                <a:solidFill>
                  <a:schemeClr val="bg2"/>
                </a:solidFill>
              </a:rPr>
              <a:t>leadership style is a </a:t>
            </a:r>
            <a:r>
              <a:rPr lang="en-US" u="sng" dirty="0">
                <a:solidFill>
                  <a:schemeClr val="bg2"/>
                </a:solidFill>
              </a:rPr>
              <a:t>particular pattern of behavior exhibited by the leader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you </a:t>
            </a:r>
            <a:r>
              <a:rPr lang="en-US" dirty="0">
                <a:solidFill>
                  <a:schemeClr val="bg2"/>
                </a:solidFill>
              </a:rPr>
              <a:t>must lead with a style that you are most comfortable with.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4" r="6700"/>
          <a:stretch/>
        </p:blipFill>
        <p:spPr>
          <a:xfrm>
            <a:off x="304800" y="1752600"/>
            <a:ext cx="4114800" cy="336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8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What are the three classic styles of leadership?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191000" cy="48768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chemeClr val="bg2"/>
                </a:solidFill>
              </a:rPr>
              <a:t>Leadership </a:t>
            </a:r>
            <a:r>
              <a:rPr lang="en-US" b="1" u="sng" dirty="0">
                <a:solidFill>
                  <a:schemeClr val="bg2"/>
                </a:solidFill>
              </a:rPr>
              <a:t>has been extensively studied</a:t>
            </a:r>
            <a:r>
              <a:rPr lang="en-US" dirty="0">
                <a:solidFill>
                  <a:schemeClr val="bg2"/>
                </a:solidFill>
              </a:rPr>
              <a:t>. Three classical styles.  </a:t>
            </a:r>
          </a:p>
          <a:p>
            <a:pPr lvl="1"/>
            <a:r>
              <a:rPr lang="en-US" b="1" u="sng" dirty="0" smtClean="0">
                <a:solidFill>
                  <a:schemeClr val="bg2"/>
                </a:solidFill>
              </a:rPr>
              <a:t>Autocratic</a:t>
            </a:r>
            <a:r>
              <a:rPr lang="en-US" dirty="0">
                <a:solidFill>
                  <a:schemeClr val="bg2"/>
                </a:solidFill>
              </a:rPr>
              <a:t>: Holds all authority, military in nature, “do it my way, or the highway.</a:t>
            </a:r>
            <a:r>
              <a:rPr lang="en-US" dirty="0" smtClean="0">
                <a:solidFill>
                  <a:schemeClr val="bg2"/>
                </a:solidFill>
              </a:rPr>
              <a:t>”  Communication from top to bottom.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b="1" u="sng" dirty="0" smtClean="0">
                <a:solidFill>
                  <a:schemeClr val="bg2"/>
                </a:solidFill>
              </a:rPr>
              <a:t>Democratic</a:t>
            </a:r>
            <a:r>
              <a:rPr lang="en-US" dirty="0">
                <a:solidFill>
                  <a:schemeClr val="bg2"/>
                </a:solidFill>
              </a:rPr>
              <a:t>: delegates authority, employee participation, better communication, ”</a:t>
            </a:r>
            <a:r>
              <a:rPr lang="en-US" dirty="0" smtClean="0">
                <a:solidFill>
                  <a:schemeClr val="bg2"/>
                </a:solidFill>
              </a:rPr>
              <a:t>let’s </a:t>
            </a:r>
            <a:r>
              <a:rPr lang="en-US" dirty="0">
                <a:solidFill>
                  <a:schemeClr val="bg2"/>
                </a:solidFill>
              </a:rPr>
              <a:t>work together” approach.</a:t>
            </a:r>
          </a:p>
          <a:p>
            <a:pPr lvl="1"/>
            <a:r>
              <a:rPr lang="en-US" b="1" u="sng" dirty="0" smtClean="0">
                <a:solidFill>
                  <a:schemeClr val="bg2"/>
                </a:solidFill>
              </a:rPr>
              <a:t>Laissez-faire</a:t>
            </a:r>
            <a:r>
              <a:rPr lang="en-US" dirty="0">
                <a:solidFill>
                  <a:schemeClr val="bg2"/>
                </a:solidFill>
              </a:rPr>
              <a:t>: Gives authority with minimum interference, communication flows horizontally, “do it your way” approach</a:t>
            </a:r>
            <a:r>
              <a:rPr lang="en-US" dirty="0" smtClean="0">
                <a:solidFill>
                  <a:schemeClr val="bg2"/>
                </a:solidFill>
              </a:rPr>
              <a:t>.  Gives authority to employees.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6" y="1752600"/>
            <a:ext cx="4333874" cy="433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4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What is situational leadership?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752600"/>
            <a:ext cx="4572000" cy="48768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Situational </a:t>
            </a:r>
            <a:r>
              <a:rPr lang="en-US" dirty="0">
                <a:solidFill>
                  <a:schemeClr val="bg2"/>
                </a:solidFill>
              </a:rPr>
              <a:t>leadership or contingency theory says that there is “</a:t>
            </a:r>
            <a:r>
              <a:rPr lang="en-US" u="sng" dirty="0">
                <a:solidFill>
                  <a:schemeClr val="bg2"/>
                </a:solidFill>
              </a:rPr>
              <a:t>no one best way” to lead a group all the time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You </a:t>
            </a:r>
            <a:r>
              <a:rPr lang="en-US" dirty="0">
                <a:solidFill>
                  <a:schemeClr val="bg2"/>
                </a:solidFill>
              </a:rPr>
              <a:t>should </a:t>
            </a:r>
            <a:r>
              <a:rPr lang="en-US" u="sng" dirty="0">
                <a:solidFill>
                  <a:schemeClr val="bg2"/>
                </a:solidFill>
              </a:rPr>
              <a:t>adapt your leadership style to the situation </a:t>
            </a:r>
            <a:r>
              <a:rPr lang="en-US" dirty="0">
                <a:solidFill>
                  <a:schemeClr val="bg2"/>
                </a:solidFill>
              </a:rPr>
              <a:t>based on: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</a:t>
            </a:r>
            <a:r>
              <a:rPr lang="en-US" dirty="0">
                <a:solidFill>
                  <a:schemeClr val="bg2"/>
                </a:solidFill>
              </a:rPr>
              <a:t>much loyalty the follower has.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</a:t>
            </a:r>
            <a:r>
              <a:rPr lang="en-US" dirty="0">
                <a:solidFill>
                  <a:schemeClr val="bg2"/>
                </a:solidFill>
              </a:rPr>
              <a:t>routine or difficult the task is.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</a:t>
            </a:r>
            <a:r>
              <a:rPr lang="en-US" dirty="0">
                <a:solidFill>
                  <a:schemeClr val="bg2"/>
                </a:solidFill>
              </a:rPr>
              <a:t>much formal power the leader has.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Organizations </a:t>
            </a:r>
            <a:r>
              <a:rPr lang="en-US" dirty="0">
                <a:solidFill>
                  <a:schemeClr val="bg2"/>
                </a:solidFill>
              </a:rPr>
              <a:t>should </a:t>
            </a:r>
            <a:r>
              <a:rPr lang="en-US" u="sng" dirty="0">
                <a:solidFill>
                  <a:schemeClr val="bg2"/>
                </a:solidFill>
              </a:rPr>
              <a:t>consider each situation before assigning leaders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effectiveness </a:t>
            </a:r>
            <a:r>
              <a:rPr lang="en-US" dirty="0">
                <a:solidFill>
                  <a:schemeClr val="bg2"/>
                </a:solidFill>
              </a:rPr>
              <a:t>of leader in situations will differ.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389382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6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What are Theory X &amp; 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4800" cy="48768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u="sng" dirty="0" smtClean="0">
                <a:solidFill>
                  <a:schemeClr val="bg2"/>
                </a:solidFill>
              </a:rPr>
              <a:t>Leaders </a:t>
            </a:r>
            <a:r>
              <a:rPr lang="en-US" u="sng" dirty="0">
                <a:solidFill>
                  <a:schemeClr val="bg2"/>
                </a:solidFill>
              </a:rPr>
              <a:t>treat followers according to the </a:t>
            </a:r>
            <a:br>
              <a:rPr lang="en-US" u="sng" dirty="0">
                <a:solidFill>
                  <a:schemeClr val="bg2"/>
                </a:solidFill>
              </a:rPr>
            </a:br>
            <a:r>
              <a:rPr lang="en-US" u="sng" dirty="0">
                <a:solidFill>
                  <a:schemeClr val="bg2"/>
                </a:solidFill>
              </a:rPr>
              <a:t>assumptions they hold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Theory </a:t>
            </a:r>
            <a:r>
              <a:rPr lang="en-US" b="1" dirty="0">
                <a:solidFill>
                  <a:schemeClr val="bg2"/>
                </a:solidFill>
              </a:rPr>
              <a:t>“X” </a:t>
            </a:r>
            <a:r>
              <a:rPr lang="en-US" dirty="0">
                <a:solidFill>
                  <a:schemeClr val="bg2"/>
                </a:solidFill>
              </a:rPr>
              <a:t>assumes: </a:t>
            </a:r>
            <a:r>
              <a:rPr lang="en-US" u="sng" dirty="0">
                <a:solidFill>
                  <a:schemeClr val="bg2"/>
                </a:solidFill>
              </a:rPr>
              <a:t>Employees dislike work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only </a:t>
            </a:r>
            <a:r>
              <a:rPr lang="en-US" dirty="0">
                <a:solidFill>
                  <a:schemeClr val="bg2"/>
                </a:solidFill>
              </a:rPr>
              <a:t>effective if highly controlled.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leader </a:t>
            </a:r>
            <a:r>
              <a:rPr lang="en-US" dirty="0">
                <a:solidFill>
                  <a:schemeClr val="bg2"/>
                </a:solidFill>
              </a:rPr>
              <a:t>makes ALL of the decisions</a:t>
            </a:r>
            <a:r>
              <a:rPr lang="en-US" dirty="0" smtClean="0">
                <a:solidFill>
                  <a:schemeClr val="bg2"/>
                </a:solidFill>
              </a:rPr>
              <a:t>.  Consistent with autocratic leadership style.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chemeClr val="bg2"/>
                </a:solidFill>
              </a:rPr>
              <a:t>Theory </a:t>
            </a:r>
            <a:r>
              <a:rPr lang="en-US" b="1" dirty="0">
                <a:solidFill>
                  <a:schemeClr val="bg2"/>
                </a:solidFill>
              </a:rPr>
              <a:t>“Y”</a:t>
            </a:r>
            <a:r>
              <a:rPr lang="en-US" dirty="0">
                <a:solidFill>
                  <a:schemeClr val="bg2"/>
                </a:solidFill>
              </a:rPr>
              <a:t> offers a slightly more </a:t>
            </a:r>
            <a:r>
              <a:rPr lang="en-US" u="sng" dirty="0">
                <a:solidFill>
                  <a:schemeClr val="bg2"/>
                </a:solidFill>
              </a:rPr>
              <a:t>optimistic view of human nature</a:t>
            </a:r>
            <a:r>
              <a:rPr lang="en-US" dirty="0">
                <a:solidFill>
                  <a:schemeClr val="bg2"/>
                </a:solidFill>
              </a:rPr>
              <a:t>. 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employees </a:t>
            </a:r>
            <a:r>
              <a:rPr lang="en-US" dirty="0">
                <a:solidFill>
                  <a:schemeClr val="bg2"/>
                </a:solidFill>
              </a:rPr>
              <a:t>accept responsibilities with personal rewards.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more </a:t>
            </a:r>
            <a:r>
              <a:rPr lang="en-US" dirty="0">
                <a:solidFill>
                  <a:schemeClr val="bg2"/>
                </a:solidFill>
              </a:rPr>
              <a:t>effective as a guide for managerial action.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39411"/>
            <a:ext cx="3857625" cy="344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What style of leadership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4267200" cy="48006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chemeClr val="bg2"/>
                </a:solidFill>
              </a:rPr>
              <a:t>No </a:t>
            </a:r>
            <a:r>
              <a:rPr lang="en-US" u="sng" dirty="0">
                <a:solidFill>
                  <a:schemeClr val="bg2"/>
                </a:solidFill>
              </a:rPr>
              <a:t>one best leadership style exists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each </a:t>
            </a:r>
            <a:r>
              <a:rPr lang="en-US" dirty="0">
                <a:solidFill>
                  <a:schemeClr val="bg2"/>
                </a:solidFill>
              </a:rPr>
              <a:t>has its disadvantages and advantages.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best leadership occurs when the </a:t>
            </a:r>
            <a:r>
              <a:rPr lang="en-US" u="sng" dirty="0">
                <a:solidFill>
                  <a:schemeClr val="bg2"/>
                </a:solidFill>
              </a:rPr>
              <a:t>leader’s style matches the situation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situational </a:t>
            </a:r>
            <a:r>
              <a:rPr lang="en-US" dirty="0">
                <a:solidFill>
                  <a:schemeClr val="bg2"/>
                </a:solidFill>
              </a:rPr>
              <a:t>leadership is overall best tool.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However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u="sng" dirty="0">
                <a:solidFill>
                  <a:schemeClr val="bg2"/>
                </a:solidFill>
              </a:rPr>
              <a:t>a combination of democratic style with a theory Y approach </a:t>
            </a:r>
            <a:r>
              <a:rPr lang="en-US" dirty="0">
                <a:solidFill>
                  <a:schemeClr val="bg2"/>
                </a:solidFill>
              </a:rPr>
              <a:t>is most effective.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Effectiveness </a:t>
            </a:r>
            <a:r>
              <a:rPr lang="en-US" dirty="0">
                <a:solidFill>
                  <a:schemeClr val="bg2"/>
                </a:solidFill>
              </a:rPr>
              <a:t>of your leadership depends on your </a:t>
            </a:r>
            <a:r>
              <a:rPr lang="en-US" u="sng" dirty="0">
                <a:solidFill>
                  <a:schemeClr val="bg2"/>
                </a:solidFill>
              </a:rPr>
              <a:t>demonstrating an adequate level of skills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1680" r="4628" b="11185"/>
          <a:stretch/>
        </p:blipFill>
        <p:spPr>
          <a:xfrm>
            <a:off x="304800" y="1752600"/>
            <a:ext cx="4165270" cy="26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5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Best Leadership Style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6482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Developing </a:t>
            </a:r>
            <a:r>
              <a:rPr lang="en-US" dirty="0">
                <a:solidFill>
                  <a:schemeClr val="bg2"/>
                </a:solidFill>
              </a:rPr>
              <a:t>your personal style of leadership:</a:t>
            </a:r>
          </a:p>
          <a:p>
            <a:pPr lvl="1"/>
            <a:r>
              <a:rPr lang="en-US" u="sng" dirty="0" smtClean="0">
                <a:solidFill>
                  <a:schemeClr val="bg2"/>
                </a:solidFill>
              </a:rPr>
              <a:t>Individual’s </a:t>
            </a:r>
            <a:r>
              <a:rPr lang="en-US" u="sng" dirty="0">
                <a:solidFill>
                  <a:schemeClr val="bg2"/>
                </a:solidFill>
              </a:rPr>
              <a:t>exposure &amp; observation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Trial </a:t>
            </a:r>
            <a:r>
              <a:rPr lang="en-US" dirty="0">
                <a:solidFill>
                  <a:schemeClr val="bg2"/>
                </a:solidFill>
              </a:rPr>
              <a:t>and error.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Training </a:t>
            </a:r>
            <a:r>
              <a:rPr lang="en-US" dirty="0">
                <a:solidFill>
                  <a:schemeClr val="bg2"/>
                </a:solidFill>
              </a:rPr>
              <a:t>and education.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Networking </a:t>
            </a:r>
            <a:r>
              <a:rPr lang="en-US" dirty="0">
                <a:solidFill>
                  <a:schemeClr val="bg2"/>
                </a:solidFill>
              </a:rPr>
              <a:t>with mentors.</a:t>
            </a:r>
          </a:p>
          <a:p>
            <a:pPr lvl="1"/>
            <a:r>
              <a:rPr lang="en-US" u="sng" dirty="0" smtClean="0">
                <a:solidFill>
                  <a:schemeClr val="bg2"/>
                </a:solidFill>
              </a:rPr>
              <a:t>Be </a:t>
            </a:r>
            <a:r>
              <a:rPr lang="en-US" u="sng" dirty="0">
                <a:solidFill>
                  <a:schemeClr val="bg2"/>
                </a:solidFill>
              </a:rPr>
              <a:t>a lifelong learner </a:t>
            </a:r>
            <a:r>
              <a:rPr lang="en-US" dirty="0">
                <a:solidFill>
                  <a:schemeClr val="bg2"/>
                </a:solidFill>
              </a:rPr>
              <a:t>to better yourself (there is always room for improvement).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44" b="5835"/>
          <a:stretch/>
        </p:blipFill>
        <p:spPr>
          <a:xfrm>
            <a:off x="4800600" y="1752600"/>
            <a:ext cx="4135374" cy="413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Crossing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www.youtube.com/watch?v=mXdCHEcg50E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Sometimes </a:t>
            </a:r>
            <a:r>
              <a:rPr lang="en-US" dirty="0"/>
              <a:t>it takes a little strategy, creativity and influential leadership to get from one point to another, whether it is crossing the street or changing an aspect of your </a:t>
            </a:r>
            <a:r>
              <a:rPr lang="en-US" dirty="0" smtClean="0"/>
              <a:t>life or your company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446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60672" cy="1039427"/>
          </a:xfrm>
        </p:spPr>
        <p:txBody>
          <a:bodyPr>
            <a:normAutofit fontScale="90000"/>
          </a:bodyPr>
          <a:lstStyle/>
          <a:p>
            <a:pPr marL="114300" lvl="0">
              <a:spcBef>
                <a:spcPct val="20000"/>
              </a:spcBef>
            </a:pPr>
            <a:r>
              <a:rPr lang="en-US" sz="2200" cap="none" dirty="0">
                <a:solidFill>
                  <a:srgbClr val="675E47"/>
                </a:solidFill>
                <a:latin typeface="Century Gothic"/>
                <a:ea typeface="+mn-ea"/>
                <a:cs typeface="+mn-cs"/>
              </a:rPr>
              <a:t>Sometimes it takes a little strategy, creativity and influential leadership to get from one point to another, whether it is crossing the street or changing an aspect of your life or your company.</a:t>
            </a:r>
            <a:r>
              <a:rPr lang="en-US" sz="2400" cap="none" dirty="0">
                <a:solidFill>
                  <a:srgbClr val="675E47"/>
                </a:solidFill>
                <a:latin typeface="Century Gothic"/>
                <a:ea typeface="+mn-ea"/>
                <a:cs typeface="+mn-cs"/>
              </a:rPr>
              <a:t/>
            </a:r>
            <a:br>
              <a:rPr lang="en-US" sz="2400" cap="none" dirty="0">
                <a:solidFill>
                  <a:srgbClr val="675E47"/>
                </a:solidFill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mXdCHEcg50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752600"/>
            <a:ext cx="785706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70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5">
      <a:dk1>
        <a:srgbClr val="2F2B20"/>
      </a:dk1>
      <a:lt1>
        <a:srgbClr val="EDEAC4"/>
      </a:lt1>
      <a:dk2>
        <a:srgbClr val="675E47"/>
      </a:dk2>
      <a:lt2>
        <a:srgbClr val="DFDCB7"/>
      </a:lt2>
      <a:accent1>
        <a:srgbClr val="637307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796</TotalTime>
  <Words>513</Words>
  <Application>Microsoft Office PowerPoint</Application>
  <PresentationFormat>On-screen Show (4:3)</PresentationFormat>
  <Paragraphs>55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Apothecary</vt:lpstr>
      <vt:lpstr>Lesson 3: Developing Your Personal Leadership Style</vt:lpstr>
      <vt:lpstr>1. What is a leadership style?</vt:lpstr>
      <vt:lpstr>2. What are the three classic styles of leadership?</vt:lpstr>
      <vt:lpstr>3. What is situational leadership?</vt:lpstr>
      <vt:lpstr>4. What are Theory X &amp; Y?</vt:lpstr>
      <vt:lpstr>5. What style of leadership is best?</vt:lpstr>
      <vt:lpstr>5. Best Leadership Style Cont.</vt:lpstr>
      <vt:lpstr>Road Crossing</vt:lpstr>
      <vt:lpstr>Sometimes it takes a little strategy, creativity and influential leadership to get from one point to another, whether it is crossing the street or changing an aspect of your life or your company. </vt:lpstr>
      <vt:lpstr>PowerPoint Presentation</vt:lpstr>
    </vt:vector>
  </TitlesOfParts>
  <Company>Utah Valley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 Developing Your Personal Leadership Style</dc:title>
  <dc:creator>Windows User</dc:creator>
  <cp:lastModifiedBy>Tori Pollard</cp:lastModifiedBy>
  <cp:revision>39</cp:revision>
  <cp:lastPrinted>2013-11-21T15:04:19Z</cp:lastPrinted>
  <dcterms:created xsi:type="dcterms:W3CDTF">2011-12-21T23:41:50Z</dcterms:created>
  <dcterms:modified xsi:type="dcterms:W3CDTF">2017-09-26T15:51:13Z</dcterms:modified>
</cp:coreProperties>
</file>